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78" r:id="rId2"/>
    <p:sldId id="260" r:id="rId3"/>
    <p:sldId id="262" r:id="rId4"/>
    <p:sldId id="264" r:id="rId5"/>
    <p:sldId id="266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319" r:id="rId16"/>
    <p:sldId id="340" r:id="rId17"/>
    <p:sldId id="275" r:id="rId18"/>
    <p:sldId id="338" r:id="rId19"/>
    <p:sldId id="341" r:id="rId20"/>
    <p:sldId id="342" r:id="rId21"/>
    <p:sldId id="343" r:id="rId22"/>
    <p:sldId id="344" r:id="rId23"/>
    <p:sldId id="34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2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086091746672003E-2"/>
          <c:y val="1.8726706815218801E-2"/>
          <c:w val="0.947913908253328"/>
          <c:h val="0.826509779297650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Branded Coffee Chains</c:v>
                </c:pt>
              </c:strCache>
            </c:strRef>
          </c:tx>
          <c:spPr>
            <a:solidFill>
              <a:srgbClr val="99CC00"/>
            </a:solidFill>
            <a:ln w="25324">
              <a:noFill/>
            </a:ln>
          </c:spPr>
          <c:invertIfNegative val="0"/>
          <c:dLbls>
            <c:dLbl>
              <c:idx val="0"/>
              <c:layout>
                <c:manualLayout>
                  <c:x val="-2.05723449844229E-4"/>
                  <c:y val="-6.4788007268322201E-3"/>
                </c:manualLayout>
              </c:layout>
              <c:numFmt formatCode="#,##0" sourceLinked="0"/>
              <c:spPr>
                <a:noFill/>
                <a:ln w="25324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BA-403A-BC9E-62D0C5041DDE}"/>
                </c:ext>
              </c:extLst>
            </c:dLbl>
            <c:numFmt formatCode="#,##0" sourceLinked="0"/>
            <c:spPr>
              <a:noFill/>
              <a:ln w="2532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Sheet1!$B$1:$Q$1</c:f>
              <c:strCache>
                <c:ptCount val="16"/>
                <c:pt idx="0">
                  <c:v>Dec-07</c:v>
                </c:pt>
                <c:pt idx="1">
                  <c:v>Dec-08</c:v>
                </c:pt>
                <c:pt idx="2">
                  <c:v>Dec-09</c:v>
                </c:pt>
                <c:pt idx="3">
                  <c:v>Dec-10</c:v>
                </c:pt>
                <c:pt idx="4">
                  <c:v>Dec-11</c:v>
                </c:pt>
                <c:pt idx="5">
                  <c:v>Dec-12</c:v>
                </c:pt>
                <c:pt idx="6">
                  <c:v>Dec-13</c:v>
                </c:pt>
                <c:pt idx="7">
                  <c:v>Dec-14</c:v>
                </c:pt>
                <c:pt idx="8">
                  <c:v>Dec-15</c:v>
                </c:pt>
                <c:pt idx="9">
                  <c:v>Dec-16</c:v>
                </c:pt>
                <c:pt idx="10">
                  <c:v>Dec-17E</c:v>
                </c:pt>
                <c:pt idx="11">
                  <c:v>Dec-18F</c:v>
                </c:pt>
                <c:pt idx="12">
                  <c:v>Dec-19F</c:v>
                </c:pt>
                <c:pt idx="13">
                  <c:v>Dec-20F</c:v>
                </c:pt>
                <c:pt idx="14">
                  <c:v>Dec-21F</c:v>
                </c:pt>
                <c:pt idx="15">
                  <c:v>Dec-22F</c:v>
                </c:pt>
              </c:strCache>
            </c:strRef>
          </c:cat>
          <c:val>
            <c:numRef>
              <c:f>Sheet1!$B$2:$Q$2</c:f>
              <c:numCache>
                <c:formatCode>#,##0</c:formatCode>
                <c:ptCount val="16"/>
                <c:pt idx="0">
                  <c:v>3533</c:v>
                </c:pt>
                <c:pt idx="1">
                  <c:v>4086</c:v>
                </c:pt>
                <c:pt idx="2">
                  <c:v>4422</c:v>
                </c:pt>
                <c:pt idx="3">
                  <c:v>4669</c:v>
                </c:pt>
                <c:pt idx="4">
                  <c:v>4964</c:v>
                </c:pt>
                <c:pt idx="5">
                  <c:v>5225</c:v>
                </c:pt>
                <c:pt idx="6">
                  <c:v>5514</c:v>
                </c:pt>
                <c:pt idx="7">
                  <c:v>5781</c:v>
                </c:pt>
                <c:pt idx="8">
                  <c:v>6495</c:v>
                </c:pt>
                <c:pt idx="9">
                  <c:v>6940</c:v>
                </c:pt>
                <c:pt idx="10">
                  <c:v>7476</c:v>
                </c:pt>
                <c:pt idx="11">
                  <c:v>8040</c:v>
                </c:pt>
                <c:pt idx="12">
                  <c:v>8570</c:v>
                </c:pt>
                <c:pt idx="13">
                  <c:v>9074</c:v>
                </c:pt>
                <c:pt idx="14">
                  <c:v>9578</c:v>
                </c:pt>
                <c:pt idx="15">
                  <c:v>10081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BA-403A-BC9E-62D0C5041DD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Independent Operators</c:v>
                </c:pt>
              </c:strCache>
            </c:strRef>
          </c:tx>
          <c:spPr>
            <a:solidFill>
              <a:srgbClr val="E46C0A"/>
            </a:solidFill>
            <a:ln w="25324">
              <a:noFill/>
            </a:ln>
          </c:spPr>
          <c:invertIfNegative val="0"/>
          <c:dLbls>
            <c:numFmt formatCode="#,##0" sourceLinked="0"/>
            <c:spPr>
              <a:noFill/>
              <a:ln w="2532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Sheet1!$B$1:$Q$1</c:f>
              <c:strCache>
                <c:ptCount val="16"/>
                <c:pt idx="0">
                  <c:v>Dec-07</c:v>
                </c:pt>
                <c:pt idx="1">
                  <c:v>Dec-08</c:v>
                </c:pt>
                <c:pt idx="2">
                  <c:v>Dec-09</c:v>
                </c:pt>
                <c:pt idx="3">
                  <c:v>Dec-10</c:v>
                </c:pt>
                <c:pt idx="4">
                  <c:v>Dec-11</c:v>
                </c:pt>
                <c:pt idx="5">
                  <c:v>Dec-12</c:v>
                </c:pt>
                <c:pt idx="6">
                  <c:v>Dec-13</c:v>
                </c:pt>
                <c:pt idx="7">
                  <c:v>Dec-14</c:v>
                </c:pt>
                <c:pt idx="8">
                  <c:v>Dec-15</c:v>
                </c:pt>
                <c:pt idx="9">
                  <c:v>Dec-16</c:v>
                </c:pt>
                <c:pt idx="10">
                  <c:v>Dec-17E</c:v>
                </c:pt>
                <c:pt idx="11">
                  <c:v>Dec-18F</c:v>
                </c:pt>
                <c:pt idx="12">
                  <c:v>Dec-19F</c:v>
                </c:pt>
                <c:pt idx="13">
                  <c:v>Dec-20F</c:v>
                </c:pt>
                <c:pt idx="14">
                  <c:v>Dec-21F</c:v>
                </c:pt>
                <c:pt idx="15">
                  <c:v>Dec-22F</c:v>
                </c:pt>
              </c:strCache>
            </c:strRef>
          </c:cat>
          <c:val>
            <c:numRef>
              <c:f>Sheet1!$B$3:$Q$3</c:f>
              <c:numCache>
                <c:formatCode>#,##0</c:formatCode>
                <c:ptCount val="16"/>
                <c:pt idx="0">
                  <c:v>5041</c:v>
                </c:pt>
                <c:pt idx="1">
                  <c:v>5136</c:v>
                </c:pt>
                <c:pt idx="2">
                  <c:v>5236</c:v>
                </c:pt>
                <c:pt idx="3">
                  <c:v>5336</c:v>
                </c:pt>
                <c:pt idx="4">
                  <c:v>5469</c:v>
                </c:pt>
                <c:pt idx="5">
                  <c:v>5633</c:v>
                </c:pt>
                <c:pt idx="6">
                  <c:v>5830</c:v>
                </c:pt>
                <c:pt idx="7">
                  <c:v>6034</c:v>
                </c:pt>
                <c:pt idx="8">
                  <c:v>6257</c:v>
                </c:pt>
                <c:pt idx="9">
                  <c:v>6501</c:v>
                </c:pt>
                <c:pt idx="10">
                  <c:v>6755</c:v>
                </c:pt>
                <c:pt idx="11">
                  <c:v>7018</c:v>
                </c:pt>
                <c:pt idx="12">
                  <c:v>7306</c:v>
                </c:pt>
                <c:pt idx="13">
                  <c:v>7606</c:v>
                </c:pt>
                <c:pt idx="14">
                  <c:v>7933</c:v>
                </c:pt>
                <c:pt idx="15">
                  <c:v>8274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BA-403A-BC9E-62D0C5041DD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Non-Specialists</c:v>
                </c:pt>
              </c:strCache>
            </c:strRef>
          </c:tx>
          <c:spPr>
            <a:solidFill>
              <a:srgbClr val="953735"/>
            </a:solidFill>
            <a:ln w="25324">
              <a:noFill/>
            </a:ln>
          </c:spPr>
          <c:invertIfNegative val="0"/>
          <c:dLbls>
            <c:dLbl>
              <c:idx val="0"/>
              <c:numFmt formatCode="#,##0" sourceLinked="0"/>
              <c:spPr>
                <a:noFill/>
                <a:ln w="25324">
                  <a:noFill/>
                </a:ln>
              </c:spPr>
              <c:txPr>
                <a:bodyPr rot="0" vert="horz"/>
                <a:lstStyle/>
                <a:p>
                  <a:pPr>
                    <a:defRPr sz="900" b="0" i="0" u="none" strike="noStrike" baseline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7BA-403A-BC9E-62D0C5041DDE}"/>
                </c:ext>
              </c:extLst>
            </c:dLbl>
            <c:dLbl>
              <c:idx val="1"/>
              <c:numFmt formatCode="#,##0" sourceLinked="0"/>
              <c:spPr>
                <a:noFill/>
                <a:ln w="25324">
                  <a:noFill/>
                </a:ln>
              </c:spPr>
              <c:txPr>
                <a:bodyPr rot="0" vert="horz"/>
                <a:lstStyle/>
                <a:p>
                  <a:pPr>
                    <a:defRPr sz="900" b="0" i="0" u="none" strike="noStrike" baseline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D7BA-403A-BC9E-62D0C5041DDE}"/>
                </c:ext>
              </c:extLst>
            </c:dLbl>
            <c:dLbl>
              <c:idx val="2"/>
              <c:numFmt formatCode="#,##0" sourceLinked="0"/>
              <c:spPr>
                <a:noFill/>
                <a:ln w="25324">
                  <a:noFill/>
                </a:ln>
              </c:spPr>
              <c:txPr>
                <a:bodyPr rot="0" vert="horz"/>
                <a:lstStyle/>
                <a:p>
                  <a:pPr>
                    <a:defRPr sz="900" b="0" i="0" u="none" strike="noStrike" baseline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7BA-403A-BC9E-62D0C5041DDE}"/>
                </c:ext>
              </c:extLst>
            </c:dLbl>
            <c:dLbl>
              <c:idx val="3"/>
              <c:numFmt formatCode="#,##0" sourceLinked="0"/>
              <c:spPr>
                <a:noFill/>
                <a:ln w="25324">
                  <a:noFill/>
                </a:ln>
              </c:spPr>
              <c:txPr>
                <a:bodyPr rot="0" vert="horz"/>
                <a:lstStyle/>
                <a:p>
                  <a:pPr>
                    <a:defRPr sz="900" b="0" i="0" u="none" strike="noStrike" baseline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D7BA-403A-BC9E-62D0C5041DDE}"/>
                </c:ext>
              </c:extLst>
            </c:dLbl>
            <c:dLbl>
              <c:idx val="4"/>
              <c:numFmt formatCode="#,##0" sourceLinked="0"/>
              <c:spPr>
                <a:noFill/>
                <a:ln w="25324">
                  <a:noFill/>
                </a:ln>
              </c:spPr>
              <c:txPr>
                <a:bodyPr rot="0" vert="horz"/>
                <a:lstStyle/>
                <a:p>
                  <a:pPr>
                    <a:defRPr sz="900" b="0" i="0" u="none" strike="noStrike" baseline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7BA-403A-BC9E-62D0C5041DDE}"/>
                </c:ext>
              </c:extLst>
            </c:dLbl>
            <c:numFmt formatCode="#,##0" sourceLinked="0"/>
            <c:spPr>
              <a:noFill/>
              <a:ln w="25324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Sheet1!$B$1:$Q$1</c:f>
              <c:strCache>
                <c:ptCount val="16"/>
                <c:pt idx="0">
                  <c:v>Dec-07</c:v>
                </c:pt>
                <c:pt idx="1">
                  <c:v>Dec-08</c:v>
                </c:pt>
                <c:pt idx="2">
                  <c:v>Dec-09</c:v>
                </c:pt>
                <c:pt idx="3">
                  <c:v>Dec-10</c:v>
                </c:pt>
                <c:pt idx="4">
                  <c:v>Dec-11</c:v>
                </c:pt>
                <c:pt idx="5">
                  <c:v>Dec-12</c:v>
                </c:pt>
                <c:pt idx="6">
                  <c:v>Dec-13</c:v>
                </c:pt>
                <c:pt idx="7">
                  <c:v>Dec-14</c:v>
                </c:pt>
                <c:pt idx="8">
                  <c:v>Dec-15</c:v>
                </c:pt>
                <c:pt idx="9">
                  <c:v>Dec-16</c:v>
                </c:pt>
                <c:pt idx="10">
                  <c:v>Dec-17E</c:v>
                </c:pt>
                <c:pt idx="11">
                  <c:v>Dec-18F</c:v>
                </c:pt>
                <c:pt idx="12">
                  <c:v>Dec-19F</c:v>
                </c:pt>
                <c:pt idx="13">
                  <c:v>Dec-20F</c:v>
                </c:pt>
                <c:pt idx="14">
                  <c:v>Dec-21F</c:v>
                </c:pt>
                <c:pt idx="15">
                  <c:v>Dec-22F</c:v>
                </c:pt>
              </c:strCache>
            </c:strRef>
          </c:cat>
          <c:val>
            <c:numRef>
              <c:f>Sheet1!$B$4:$Q$4</c:f>
              <c:numCache>
                <c:formatCode>#,##0</c:formatCode>
                <c:ptCount val="16"/>
                <c:pt idx="0">
                  <c:v>1332</c:v>
                </c:pt>
                <c:pt idx="1">
                  <c:v>1344</c:v>
                </c:pt>
                <c:pt idx="2">
                  <c:v>3864</c:v>
                </c:pt>
                <c:pt idx="3">
                  <c:v>4385</c:v>
                </c:pt>
                <c:pt idx="4">
                  <c:v>4933</c:v>
                </c:pt>
                <c:pt idx="5">
                  <c:v>5778</c:v>
                </c:pt>
                <c:pt idx="6">
                  <c:v>6367</c:v>
                </c:pt>
                <c:pt idx="7">
                  <c:v>7654</c:v>
                </c:pt>
                <c:pt idx="8">
                  <c:v>8873</c:v>
                </c:pt>
                <c:pt idx="9">
                  <c:v>9405</c:v>
                </c:pt>
                <c:pt idx="10">
                  <c:v>9830</c:v>
                </c:pt>
                <c:pt idx="11">
                  <c:v>10441</c:v>
                </c:pt>
                <c:pt idx="12">
                  <c:v>11092</c:v>
                </c:pt>
                <c:pt idx="13">
                  <c:v>11750</c:v>
                </c:pt>
                <c:pt idx="14">
                  <c:v>12407</c:v>
                </c:pt>
                <c:pt idx="15">
                  <c:v>13064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7BA-403A-BC9E-62D0C5041D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135511560"/>
        <c:axId val="2134584808"/>
      </c:barChart>
      <c:catAx>
        <c:axId val="2135511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66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345848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34584808"/>
        <c:scaling>
          <c:orientation val="minMax"/>
          <c:max val="32000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 w="316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35511560"/>
        <c:crosses val="autoZero"/>
        <c:crossBetween val="between"/>
        <c:majorUnit val="4000"/>
      </c:valAx>
      <c:spPr>
        <a:noFill/>
        <a:ln w="25324">
          <a:noFill/>
        </a:ln>
      </c:spPr>
    </c:plotArea>
    <c:legend>
      <c:legendPos val="r"/>
      <c:layout>
        <c:manualLayout>
          <c:xMode val="edge"/>
          <c:yMode val="edge"/>
          <c:x val="0.19540229445301899"/>
          <c:y val="1.9966794441722099E-2"/>
          <c:w val="0.54022988505747105"/>
          <c:h val="6.3106796116504799E-2"/>
        </c:manualLayout>
      </c:layout>
      <c:overlay val="0"/>
      <c:spPr>
        <a:solidFill>
          <a:srgbClr val="FFFFFF"/>
        </a:solidFill>
        <a:ln w="25324">
          <a:noFill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7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8B33A-9131-439D-B529-473125E6EBEF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89C1C-305B-40E2-B4D8-7A980B4339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38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0963" y="728663"/>
            <a:ext cx="6665912" cy="3751262"/>
          </a:xfrm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947738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defTabSz="947738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defTabSz="947738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defTabSz="947738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fld id="{4EA825E9-F26C-B144-8F27-4977518D38CB}" type="slidenum">
              <a:rPr lang="en-GB" sz="1300"/>
              <a:pPr/>
              <a:t>15</a:t>
            </a:fld>
            <a:endParaRPr lang="en-GB" sz="1300"/>
          </a:p>
        </p:txBody>
      </p:sp>
    </p:spTree>
    <p:extLst>
      <p:ext uri="{BB962C8B-B14F-4D97-AF65-F5344CB8AC3E}">
        <p14:creationId xmlns:p14="http://schemas.microsoft.com/office/powerpoint/2010/main" val="53386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6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2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0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2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0234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 defTabSz="457200">
              <a:defRPr/>
            </a:pPr>
            <a:fld id="{DCBF4B92-9165-441C-B4D6-250892281705}" type="datetimeFigureOut">
              <a:rPr lang="en-US" altLang="en-US" smtClean="0">
                <a:solidFill>
                  <a:prstClr val="black"/>
                </a:solidFill>
              </a:rPr>
              <a:pPr defTabSz="457200">
                <a:defRPr/>
              </a:pPr>
              <a:t>3/10/20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800" y="6357038"/>
            <a:ext cx="3862400" cy="364206"/>
          </a:xfrm>
          <a:prstGeom prst="rect">
            <a:avLst/>
          </a:prstGeom>
        </p:spPr>
        <p:txBody>
          <a:bodyPr/>
          <a:lstStyle>
            <a:lvl1pPr defTabSz="446089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027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457200"/>
            <a:fld id="{3B663483-2370-4F63-AEBB-9A642F656211}" type="slidenum">
              <a:rPr lang="en-US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8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0234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 defTabSz="457200">
              <a:defRPr/>
            </a:pPr>
            <a:fld id="{6860CF2F-7EB3-439A-B242-2153E7AC7C15}" type="datetimeFigureOut">
              <a:rPr lang="en-US" altLang="en-US" smtClean="0">
                <a:solidFill>
                  <a:prstClr val="black"/>
                </a:solidFill>
              </a:rPr>
              <a:pPr defTabSz="457200">
                <a:defRPr/>
              </a:pPr>
              <a:t>3/10/20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800" y="6357038"/>
            <a:ext cx="3862400" cy="364206"/>
          </a:xfrm>
          <a:prstGeom prst="rect">
            <a:avLst/>
          </a:prstGeom>
        </p:spPr>
        <p:txBody>
          <a:bodyPr/>
          <a:lstStyle>
            <a:lvl1pPr defTabSz="446089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027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457200"/>
            <a:fld id="{6B3CBD53-E738-4ADA-8098-3BDE7A7F131E}" type="slidenum">
              <a:rPr lang="en-US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0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0234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 defTabSz="457200">
              <a:defRPr/>
            </a:pPr>
            <a:fld id="{51992D3F-08C2-41F7-9894-30AFF2F0A041}" type="datetimeFigureOut">
              <a:rPr lang="en-US" altLang="en-US" smtClean="0">
                <a:solidFill>
                  <a:prstClr val="black"/>
                </a:solidFill>
              </a:rPr>
              <a:pPr defTabSz="457200">
                <a:defRPr/>
              </a:pPr>
              <a:t>3/10/20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800" y="6357038"/>
            <a:ext cx="3862400" cy="364206"/>
          </a:xfrm>
          <a:prstGeom prst="rect">
            <a:avLst/>
          </a:prstGeom>
        </p:spPr>
        <p:txBody>
          <a:bodyPr/>
          <a:lstStyle>
            <a:lvl1pPr defTabSz="446089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027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457200"/>
            <a:fld id="{3A1013A5-948E-498A-950F-08B2526EA7A8}" type="slidenum">
              <a:rPr lang="en-US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26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 bwMode="auto">
          <a:xfrm>
            <a:off x="1318847" y="6586538"/>
            <a:ext cx="10498015" cy="0"/>
          </a:xfrm>
          <a:prstGeom prst="line">
            <a:avLst/>
          </a:prstGeom>
          <a:solidFill>
            <a:srgbClr val="996633"/>
          </a:solidFill>
          <a:ln w="12700" cap="rnd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704862" y="184151"/>
            <a:ext cx="6217138" cy="5048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600" b="1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cxnSp>
        <p:nvCxnSpPr>
          <p:cNvPr id="5" name="Straight Connector 9"/>
          <p:cNvCxnSpPr>
            <a:cxnSpLocks noChangeShapeType="1"/>
          </p:cNvCxnSpPr>
          <p:nvPr userDrawn="1"/>
        </p:nvCxnSpPr>
        <p:spPr bwMode="auto">
          <a:xfrm>
            <a:off x="1318847" y="585788"/>
            <a:ext cx="10496062" cy="0"/>
          </a:xfrm>
          <a:prstGeom prst="line">
            <a:avLst/>
          </a:prstGeom>
          <a:noFill/>
          <a:ln w="2857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1318847" y="1185863"/>
            <a:ext cx="10496062" cy="0"/>
          </a:xfrm>
          <a:prstGeom prst="line">
            <a:avLst/>
          </a:prstGeom>
          <a:solidFill>
            <a:srgbClr val="996633"/>
          </a:solidFill>
          <a:ln w="12700" cap="rnd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Line 13"/>
          <p:cNvSpPr>
            <a:spLocks noChangeShapeType="1"/>
          </p:cNvSpPr>
          <p:nvPr userDrawn="1"/>
        </p:nvSpPr>
        <p:spPr bwMode="auto">
          <a:xfrm>
            <a:off x="1318847" y="1979613"/>
            <a:ext cx="10496062" cy="0"/>
          </a:xfrm>
          <a:prstGeom prst="line">
            <a:avLst/>
          </a:prstGeom>
          <a:noFill/>
          <a:ln w="63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4A29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19201" y="579636"/>
            <a:ext cx="10531890" cy="607814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l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081477" y="6483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004A29"/>
                </a:solidFill>
                <a:latin typeface="Arial" charset="0"/>
                <a:ea typeface="MS PGothic" charset="0"/>
              </a:rPr>
              <a:t>Page </a:t>
            </a:r>
            <a:fld id="{3E1821B2-4EF4-A041-A3F0-75BEAE5087EB}" type="slidenum">
              <a:rPr lang="en-US" sz="1600" b="1" smtClean="0">
                <a:solidFill>
                  <a:srgbClr val="004A29"/>
                </a:solidFill>
                <a:latin typeface="Arial" charset="0"/>
                <a:ea typeface="MS PGothic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600" b="1">
              <a:solidFill>
                <a:srgbClr val="004A29"/>
              </a:solidFill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37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0234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 defTabSz="457200">
              <a:defRPr/>
            </a:pPr>
            <a:fld id="{306E1422-9251-40EC-8434-D72A9DE197AA}" type="datetimeFigureOut">
              <a:rPr lang="en-US" altLang="en-US" smtClean="0">
                <a:solidFill>
                  <a:prstClr val="black"/>
                </a:solidFill>
              </a:rPr>
              <a:pPr defTabSz="457200">
                <a:defRPr/>
              </a:pPr>
              <a:t>3/10/20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800" y="6357038"/>
            <a:ext cx="3862400" cy="364206"/>
          </a:xfrm>
          <a:prstGeom prst="rect">
            <a:avLst/>
          </a:prstGeom>
        </p:spPr>
        <p:txBody>
          <a:bodyPr/>
          <a:lstStyle>
            <a:lvl1pPr defTabSz="446089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027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457200"/>
            <a:fld id="{F09BE41F-DD2B-40E5-8C3F-60796B9EF28D}" type="slidenum">
              <a:rPr lang="en-US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63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/>
          <a:lstStyle>
            <a:lvl1pPr algn="l">
              <a:defRPr sz="3935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968">
                <a:solidFill>
                  <a:schemeClr val="tx1">
                    <a:tint val="75000"/>
                  </a:schemeClr>
                </a:solidFill>
              </a:defRPr>
            </a:lvl1pPr>
            <a:lvl2pPr marL="446089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2pPr>
            <a:lvl3pPr marL="892178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3pPr>
            <a:lvl4pPr marL="1338267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4pPr>
            <a:lvl5pPr marL="1784356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5pPr>
            <a:lvl6pPr marL="2230445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6pPr>
            <a:lvl7pPr marL="2676534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7pPr>
            <a:lvl8pPr marL="3122623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8pPr>
            <a:lvl9pPr marL="3568712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0234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 defTabSz="457200">
              <a:defRPr/>
            </a:pPr>
            <a:fld id="{155F2F91-B39E-45A1-B9FF-7A3DD7E30ADE}" type="datetimeFigureOut">
              <a:rPr lang="en-US" altLang="en-US" smtClean="0">
                <a:solidFill>
                  <a:prstClr val="black"/>
                </a:solidFill>
              </a:rPr>
              <a:pPr defTabSz="457200">
                <a:defRPr/>
              </a:pPr>
              <a:t>3/10/20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800" y="6357038"/>
            <a:ext cx="3862400" cy="364206"/>
          </a:xfrm>
          <a:prstGeom prst="rect">
            <a:avLst/>
          </a:prstGeom>
        </p:spPr>
        <p:txBody>
          <a:bodyPr/>
          <a:lstStyle>
            <a:lvl1pPr defTabSz="446089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027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457200"/>
            <a:fld id="{63031B98-864C-4A49-B34A-1EA0C5A92B37}" type="slidenum">
              <a:rPr lang="en-US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54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738"/>
            </a:lvl1pPr>
            <a:lvl2pPr>
              <a:defRPr sz="2310"/>
            </a:lvl2pPr>
            <a:lvl3pPr>
              <a:defRPr sz="1968"/>
            </a:lvl3pPr>
            <a:lvl4pPr>
              <a:defRPr sz="1797"/>
            </a:lvl4pPr>
            <a:lvl5pPr>
              <a:defRPr sz="1797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38"/>
            </a:lvl1pPr>
            <a:lvl2pPr>
              <a:defRPr sz="2310"/>
            </a:lvl2pPr>
            <a:lvl3pPr>
              <a:defRPr sz="1968"/>
            </a:lvl3pPr>
            <a:lvl4pPr>
              <a:defRPr sz="1797"/>
            </a:lvl4pPr>
            <a:lvl5pPr>
              <a:defRPr sz="1797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234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 defTabSz="457200">
              <a:defRPr/>
            </a:pPr>
            <a:fld id="{B1AF24DE-7758-4400-B67B-01B0F06E425F}" type="datetimeFigureOut">
              <a:rPr lang="en-US" altLang="en-US" smtClean="0">
                <a:solidFill>
                  <a:prstClr val="black"/>
                </a:solidFill>
              </a:rPr>
              <a:pPr defTabSz="457200">
                <a:defRPr/>
              </a:pPr>
              <a:t>3/10/20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800" y="6357038"/>
            <a:ext cx="3862400" cy="364206"/>
          </a:xfrm>
          <a:prstGeom prst="rect">
            <a:avLst/>
          </a:prstGeom>
        </p:spPr>
        <p:txBody>
          <a:bodyPr/>
          <a:lstStyle>
            <a:lvl1pPr defTabSz="446089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027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457200"/>
            <a:fld id="{BC9E5C67-CA5E-49E2-844A-442B4A7CCA51}" type="slidenum">
              <a:rPr lang="en-US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72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310" b="1"/>
            </a:lvl1pPr>
            <a:lvl2pPr marL="446089" indent="0">
              <a:buNone/>
              <a:defRPr sz="1968" b="1"/>
            </a:lvl2pPr>
            <a:lvl3pPr marL="892178" indent="0">
              <a:buNone/>
              <a:defRPr sz="1797" b="1"/>
            </a:lvl3pPr>
            <a:lvl4pPr marL="1338267" indent="0">
              <a:buNone/>
              <a:defRPr sz="1540" b="1"/>
            </a:lvl4pPr>
            <a:lvl5pPr marL="1784356" indent="0">
              <a:buNone/>
              <a:defRPr sz="1540" b="1"/>
            </a:lvl5pPr>
            <a:lvl6pPr marL="2230445" indent="0">
              <a:buNone/>
              <a:defRPr sz="1540" b="1"/>
            </a:lvl6pPr>
            <a:lvl7pPr marL="2676534" indent="0">
              <a:buNone/>
              <a:defRPr sz="1540" b="1"/>
            </a:lvl7pPr>
            <a:lvl8pPr marL="3122623" indent="0">
              <a:buNone/>
              <a:defRPr sz="1540" b="1"/>
            </a:lvl8pPr>
            <a:lvl9pPr marL="3568712" indent="0">
              <a:buNone/>
              <a:defRPr sz="154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310"/>
            </a:lvl1pPr>
            <a:lvl2pPr>
              <a:defRPr sz="1968"/>
            </a:lvl2pPr>
            <a:lvl3pPr>
              <a:defRPr sz="1797"/>
            </a:lvl3pPr>
            <a:lvl4pPr>
              <a:defRPr sz="1540"/>
            </a:lvl4pPr>
            <a:lvl5pPr>
              <a:defRPr sz="1540"/>
            </a:lvl5pPr>
            <a:lvl6pPr>
              <a:defRPr sz="1540"/>
            </a:lvl6pPr>
            <a:lvl7pPr>
              <a:defRPr sz="1540"/>
            </a:lvl7pPr>
            <a:lvl8pPr>
              <a:defRPr sz="1540"/>
            </a:lvl8pPr>
            <a:lvl9pPr>
              <a:defRPr sz="154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310" b="1"/>
            </a:lvl1pPr>
            <a:lvl2pPr marL="446089" indent="0">
              <a:buNone/>
              <a:defRPr sz="1968" b="1"/>
            </a:lvl2pPr>
            <a:lvl3pPr marL="892178" indent="0">
              <a:buNone/>
              <a:defRPr sz="1797" b="1"/>
            </a:lvl3pPr>
            <a:lvl4pPr marL="1338267" indent="0">
              <a:buNone/>
              <a:defRPr sz="1540" b="1"/>
            </a:lvl4pPr>
            <a:lvl5pPr marL="1784356" indent="0">
              <a:buNone/>
              <a:defRPr sz="1540" b="1"/>
            </a:lvl5pPr>
            <a:lvl6pPr marL="2230445" indent="0">
              <a:buNone/>
              <a:defRPr sz="1540" b="1"/>
            </a:lvl6pPr>
            <a:lvl7pPr marL="2676534" indent="0">
              <a:buNone/>
              <a:defRPr sz="1540" b="1"/>
            </a:lvl7pPr>
            <a:lvl8pPr marL="3122623" indent="0">
              <a:buNone/>
              <a:defRPr sz="1540" b="1"/>
            </a:lvl8pPr>
            <a:lvl9pPr marL="3568712" indent="0">
              <a:buNone/>
              <a:defRPr sz="154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951288"/>
          </a:xfrm>
        </p:spPr>
        <p:txBody>
          <a:bodyPr/>
          <a:lstStyle>
            <a:lvl1pPr>
              <a:defRPr sz="2310"/>
            </a:lvl1pPr>
            <a:lvl2pPr>
              <a:defRPr sz="1968"/>
            </a:lvl2pPr>
            <a:lvl3pPr>
              <a:defRPr sz="1797"/>
            </a:lvl3pPr>
            <a:lvl4pPr>
              <a:defRPr sz="1540"/>
            </a:lvl4pPr>
            <a:lvl5pPr>
              <a:defRPr sz="1540"/>
            </a:lvl5pPr>
            <a:lvl6pPr>
              <a:defRPr sz="1540"/>
            </a:lvl6pPr>
            <a:lvl7pPr>
              <a:defRPr sz="1540"/>
            </a:lvl7pPr>
            <a:lvl8pPr>
              <a:defRPr sz="1540"/>
            </a:lvl8pPr>
            <a:lvl9pPr>
              <a:defRPr sz="154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0234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 defTabSz="457200">
              <a:defRPr/>
            </a:pPr>
            <a:fld id="{68EADDFE-EC96-459D-A958-DAA7572F90F8}" type="datetimeFigureOut">
              <a:rPr lang="en-US" altLang="en-US" smtClean="0">
                <a:solidFill>
                  <a:prstClr val="black"/>
                </a:solidFill>
              </a:rPr>
              <a:pPr defTabSz="457200">
                <a:defRPr/>
              </a:pPr>
              <a:t>3/10/20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4800" y="6357038"/>
            <a:ext cx="3862400" cy="364206"/>
          </a:xfrm>
          <a:prstGeom prst="rect">
            <a:avLst/>
          </a:prstGeom>
        </p:spPr>
        <p:txBody>
          <a:bodyPr/>
          <a:lstStyle>
            <a:lvl1pPr defTabSz="446089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027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457200"/>
            <a:fld id="{E45D5401-628E-4D52-A458-A6FFBF0BC8E2}" type="slidenum">
              <a:rPr lang="en-US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8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0234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 defTabSz="457200">
              <a:defRPr/>
            </a:pPr>
            <a:fld id="{6469312C-9D83-4EC2-BC29-ED7A3B8E629B}" type="datetimeFigureOut">
              <a:rPr lang="en-US" altLang="en-US" smtClean="0">
                <a:solidFill>
                  <a:prstClr val="black"/>
                </a:solidFill>
              </a:rPr>
              <a:pPr defTabSz="457200">
                <a:defRPr/>
              </a:pPr>
              <a:t>3/10/20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800" y="6357038"/>
            <a:ext cx="3862400" cy="364206"/>
          </a:xfrm>
          <a:prstGeom prst="rect">
            <a:avLst/>
          </a:prstGeom>
        </p:spPr>
        <p:txBody>
          <a:bodyPr/>
          <a:lstStyle>
            <a:lvl1pPr defTabSz="446089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027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457200"/>
            <a:fld id="{C55040FB-65F7-42E1-A5DB-1F51CC03E0C4}" type="slidenum">
              <a:rPr lang="en-US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5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0234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 defTabSz="457200">
              <a:defRPr/>
            </a:pPr>
            <a:fld id="{0DDDA279-0E2E-4B34-89E2-681E594FF638}" type="datetimeFigureOut">
              <a:rPr lang="en-US" altLang="en-US" smtClean="0">
                <a:solidFill>
                  <a:prstClr val="black"/>
                </a:solidFill>
              </a:rPr>
              <a:pPr defTabSz="457200">
                <a:defRPr/>
              </a:pPr>
              <a:t>3/10/20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4800" y="6357038"/>
            <a:ext cx="3862400" cy="364206"/>
          </a:xfrm>
          <a:prstGeom prst="rect">
            <a:avLst/>
          </a:prstGeom>
        </p:spPr>
        <p:txBody>
          <a:bodyPr/>
          <a:lstStyle>
            <a:lvl1pPr defTabSz="446089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027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457200"/>
            <a:fld id="{6FEE173C-8DC0-4045-A41E-7A3A661C9683}" type="slidenum">
              <a:rPr lang="en-US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66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968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80"/>
            </a:lvl1pPr>
            <a:lvl2pPr>
              <a:defRPr sz="2738"/>
            </a:lvl2pPr>
            <a:lvl3pPr>
              <a:defRPr sz="2310"/>
            </a:lvl3pPr>
            <a:lvl4pPr>
              <a:defRPr sz="1968"/>
            </a:lvl4pPr>
            <a:lvl5pPr>
              <a:defRPr sz="1968"/>
            </a:lvl5pPr>
            <a:lvl6pPr>
              <a:defRPr sz="1968"/>
            </a:lvl6pPr>
            <a:lvl7pPr>
              <a:defRPr sz="1968"/>
            </a:lvl7pPr>
            <a:lvl8pPr>
              <a:defRPr sz="1968"/>
            </a:lvl8pPr>
            <a:lvl9pPr>
              <a:defRPr sz="1968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69"/>
            </a:lvl1pPr>
            <a:lvl2pPr marL="446089" indent="0">
              <a:buNone/>
              <a:defRPr sz="1198"/>
            </a:lvl2pPr>
            <a:lvl3pPr marL="892178" indent="0">
              <a:buNone/>
              <a:defRPr sz="941"/>
            </a:lvl3pPr>
            <a:lvl4pPr marL="1338267" indent="0">
              <a:buNone/>
              <a:defRPr sz="856"/>
            </a:lvl4pPr>
            <a:lvl5pPr marL="1784356" indent="0">
              <a:buNone/>
              <a:defRPr sz="856"/>
            </a:lvl5pPr>
            <a:lvl6pPr marL="2230445" indent="0">
              <a:buNone/>
              <a:defRPr sz="856"/>
            </a:lvl6pPr>
            <a:lvl7pPr marL="2676534" indent="0">
              <a:buNone/>
              <a:defRPr sz="856"/>
            </a:lvl7pPr>
            <a:lvl8pPr marL="3122623" indent="0">
              <a:buNone/>
              <a:defRPr sz="856"/>
            </a:lvl8pPr>
            <a:lvl9pPr marL="3568712" indent="0">
              <a:buNone/>
              <a:defRPr sz="856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234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 defTabSz="457200">
              <a:defRPr/>
            </a:pPr>
            <a:fld id="{9E655516-815B-46B6-A535-D348F634451F}" type="datetimeFigureOut">
              <a:rPr lang="en-US" altLang="en-US" smtClean="0">
                <a:solidFill>
                  <a:prstClr val="black"/>
                </a:solidFill>
              </a:rPr>
              <a:pPr defTabSz="457200">
                <a:defRPr/>
              </a:pPr>
              <a:t>3/10/20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800" y="6357038"/>
            <a:ext cx="3862400" cy="364206"/>
          </a:xfrm>
          <a:prstGeom prst="rect">
            <a:avLst/>
          </a:prstGeom>
        </p:spPr>
        <p:txBody>
          <a:bodyPr/>
          <a:lstStyle>
            <a:lvl1pPr defTabSz="446089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027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457200"/>
            <a:fld id="{D24987EF-343A-43DF-9767-F857F8FE1366}" type="slidenum">
              <a:rPr lang="en-US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91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1968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80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369"/>
            </a:lvl1pPr>
            <a:lvl2pPr marL="446089" indent="0">
              <a:buNone/>
              <a:defRPr sz="1198"/>
            </a:lvl2pPr>
            <a:lvl3pPr marL="892178" indent="0">
              <a:buNone/>
              <a:defRPr sz="941"/>
            </a:lvl3pPr>
            <a:lvl4pPr marL="1338267" indent="0">
              <a:buNone/>
              <a:defRPr sz="856"/>
            </a:lvl4pPr>
            <a:lvl5pPr marL="1784356" indent="0">
              <a:buNone/>
              <a:defRPr sz="856"/>
            </a:lvl5pPr>
            <a:lvl6pPr marL="2230445" indent="0">
              <a:buNone/>
              <a:defRPr sz="856"/>
            </a:lvl6pPr>
            <a:lvl7pPr marL="2676534" indent="0">
              <a:buNone/>
              <a:defRPr sz="856"/>
            </a:lvl7pPr>
            <a:lvl8pPr marL="3122623" indent="0">
              <a:buNone/>
              <a:defRPr sz="856"/>
            </a:lvl8pPr>
            <a:lvl9pPr marL="3568712" indent="0">
              <a:buNone/>
              <a:defRPr sz="856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234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 defTabSz="457200">
              <a:defRPr/>
            </a:pPr>
            <a:fld id="{A546AACE-A3A5-4A98-9D1C-8C65D22020F7}" type="datetimeFigureOut">
              <a:rPr lang="en-US" altLang="en-US" smtClean="0">
                <a:solidFill>
                  <a:prstClr val="black"/>
                </a:solidFill>
              </a:rPr>
              <a:pPr defTabSz="457200">
                <a:defRPr/>
              </a:pPr>
              <a:t>3/10/20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800" y="6357038"/>
            <a:ext cx="3862400" cy="364206"/>
          </a:xfrm>
          <a:prstGeom prst="rect">
            <a:avLst/>
          </a:prstGeom>
        </p:spPr>
        <p:txBody>
          <a:bodyPr/>
          <a:lstStyle>
            <a:lvl1pPr defTabSz="446089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027" y="6357038"/>
            <a:ext cx="2844739" cy="3642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457200"/>
            <a:fld id="{C4E1BF09-A151-4898-83BB-7F5981F255E1}" type="slidenum">
              <a:rPr lang="en-US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4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5535" y="872367"/>
            <a:ext cx="10973343" cy="86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Slide title in Arial</a:t>
            </a:r>
            <a:br>
              <a:rPr lang="en-GB" altLang="en-US"/>
            </a:br>
            <a:r>
              <a:rPr lang="en-GB" altLang="en-US"/>
              <a:t>Slide subtitle in Arial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0347" y="2185232"/>
            <a:ext cx="11221420" cy="452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Text ranged left, one paragraph space between lines of text in black </a:t>
            </a:r>
          </a:p>
          <a:p>
            <a:pPr lvl="0"/>
            <a:endParaRPr lang="en-US" altLang="en-US"/>
          </a:p>
          <a:p>
            <a:pPr lvl="0"/>
            <a:r>
              <a:rPr lang="en-US" altLang="en-US"/>
              <a:t>Text ranged left, one paragraph space between lines of text in black </a:t>
            </a:r>
          </a:p>
          <a:p>
            <a:pPr lvl="0"/>
            <a:endParaRPr lang="en-US" altLang="en-US"/>
          </a:p>
          <a:p>
            <a:pPr lvl="0"/>
            <a:r>
              <a:rPr lang="en-US" altLang="en-US"/>
              <a:t>Text ranged left, one paragraph space between lines of text in black </a:t>
            </a:r>
          </a:p>
          <a:p>
            <a:pPr lvl="0"/>
            <a:endParaRPr lang="en-US" altLang="en-US"/>
          </a:p>
          <a:p>
            <a:pPr lvl="0"/>
            <a:r>
              <a:rPr lang="en-US" altLang="en-US"/>
              <a:t>Text ranged left, one paragraph space between lines of text in black </a:t>
            </a:r>
          </a:p>
          <a:p>
            <a:pPr lvl="0"/>
            <a:endParaRPr lang="en-US" altLang="en-US"/>
          </a:p>
          <a:p>
            <a:pPr lvl="0"/>
            <a:r>
              <a:rPr lang="en-US" altLang="en-US"/>
              <a:t>Text ranged left, one paragraph space between lines of text in black </a:t>
            </a:r>
          </a:p>
          <a:p>
            <a:pPr lvl="0"/>
            <a:endParaRPr lang="en-US" altLang="en-US"/>
          </a:p>
          <a:p>
            <a:pPr lvl="0"/>
            <a:r>
              <a:rPr lang="en-US" altLang="en-US"/>
              <a:t>Text ranged left, one paragraph space between lines of text in black </a:t>
            </a:r>
          </a:p>
          <a:p>
            <a:pPr lvl="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27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445459" rtl="0" eaLnBrk="0" fontAlgn="base" hangingPunct="0">
        <a:spcBef>
          <a:spcPts val="86"/>
        </a:spcBef>
        <a:spcAft>
          <a:spcPts val="86"/>
        </a:spcAft>
        <a:defRPr sz="2395" kern="1200">
          <a:solidFill>
            <a:schemeClr val="bg1"/>
          </a:solidFill>
          <a:latin typeface="Arial MT Lt"/>
          <a:ea typeface="ＭＳ Ｐゴシック" charset="0"/>
          <a:cs typeface="Arial MT Lt"/>
        </a:defRPr>
      </a:lvl1pPr>
      <a:lvl2pPr algn="l" defTabSz="445459" rtl="0" eaLnBrk="0" fontAlgn="base" hangingPunct="0">
        <a:spcBef>
          <a:spcPts val="86"/>
        </a:spcBef>
        <a:spcAft>
          <a:spcPts val="86"/>
        </a:spcAft>
        <a:defRPr sz="2395">
          <a:solidFill>
            <a:schemeClr val="bg1"/>
          </a:solidFill>
          <a:latin typeface="Arial MT Lt"/>
          <a:ea typeface="ＭＳ Ｐゴシック" charset="0"/>
          <a:cs typeface="Arial MT Lt"/>
        </a:defRPr>
      </a:lvl2pPr>
      <a:lvl3pPr algn="l" defTabSz="445459" rtl="0" eaLnBrk="0" fontAlgn="base" hangingPunct="0">
        <a:spcBef>
          <a:spcPts val="86"/>
        </a:spcBef>
        <a:spcAft>
          <a:spcPts val="86"/>
        </a:spcAft>
        <a:defRPr sz="2395">
          <a:solidFill>
            <a:schemeClr val="bg1"/>
          </a:solidFill>
          <a:latin typeface="Arial MT Lt"/>
          <a:ea typeface="ＭＳ Ｐゴシック" charset="0"/>
          <a:cs typeface="Arial MT Lt"/>
        </a:defRPr>
      </a:lvl3pPr>
      <a:lvl4pPr algn="l" defTabSz="445459" rtl="0" eaLnBrk="0" fontAlgn="base" hangingPunct="0">
        <a:spcBef>
          <a:spcPts val="86"/>
        </a:spcBef>
        <a:spcAft>
          <a:spcPts val="86"/>
        </a:spcAft>
        <a:defRPr sz="2395">
          <a:solidFill>
            <a:schemeClr val="bg1"/>
          </a:solidFill>
          <a:latin typeface="Arial MT Lt"/>
          <a:ea typeface="ＭＳ Ｐゴシック" charset="0"/>
          <a:cs typeface="Arial MT Lt"/>
        </a:defRPr>
      </a:lvl4pPr>
      <a:lvl5pPr algn="l" defTabSz="445459" rtl="0" eaLnBrk="0" fontAlgn="base" hangingPunct="0">
        <a:spcBef>
          <a:spcPts val="86"/>
        </a:spcBef>
        <a:spcAft>
          <a:spcPts val="86"/>
        </a:spcAft>
        <a:defRPr sz="2395">
          <a:solidFill>
            <a:schemeClr val="bg1"/>
          </a:solidFill>
          <a:latin typeface="Arial MT Lt"/>
          <a:ea typeface="ＭＳ Ｐゴシック" charset="0"/>
          <a:cs typeface="Arial MT Lt"/>
        </a:defRPr>
      </a:lvl5pPr>
      <a:lvl6pPr marL="391135" algn="l" defTabSz="445459" rtl="0" fontAlgn="base">
        <a:spcBef>
          <a:spcPts val="86"/>
        </a:spcBef>
        <a:spcAft>
          <a:spcPts val="86"/>
        </a:spcAft>
        <a:defRPr sz="2395">
          <a:solidFill>
            <a:schemeClr val="bg1"/>
          </a:solidFill>
          <a:latin typeface="Arial MT Lt"/>
          <a:ea typeface="Arial MT Lt"/>
          <a:cs typeface="Arial MT Lt"/>
        </a:defRPr>
      </a:lvl6pPr>
      <a:lvl7pPr marL="782269" algn="l" defTabSz="445459" rtl="0" fontAlgn="base">
        <a:spcBef>
          <a:spcPts val="86"/>
        </a:spcBef>
        <a:spcAft>
          <a:spcPts val="86"/>
        </a:spcAft>
        <a:defRPr sz="2395">
          <a:solidFill>
            <a:schemeClr val="bg1"/>
          </a:solidFill>
          <a:latin typeface="Arial MT Lt"/>
          <a:ea typeface="Arial MT Lt"/>
          <a:cs typeface="Arial MT Lt"/>
        </a:defRPr>
      </a:lvl7pPr>
      <a:lvl8pPr marL="1173404" algn="l" defTabSz="445459" rtl="0" fontAlgn="base">
        <a:spcBef>
          <a:spcPts val="86"/>
        </a:spcBef>
        <a:spcAft>
          <a:spcPts val="86"/>
        </a:spcAft>
        <a:defRPr sz="2395">
          <a:solidFill>
            <a:schemeClr val="bg1"/>
          </a:solidFill>
          <a:latin typeface="Arial MT Lt"/>
          <a:ea typeface="Arial MT Lt"/>
          <a:cs typeface="Arial MT Lt"/>
        </a:defRPr>
      </a:lvl8pPr>
      <a:lvl9pPr marL="1564538" algn="l" defTabSz="445459" rtl="0" fontAlgn="base">
        <a:spcBef>
          <a:spcPts val="86"/>
        </a:spcBef>
        <a:spcAft>
          <a:spcPts val="86"/>
        </a:spcAft>
        <a:defRPr sz="2395">
          <a:solidFill>
            <a:schemeClr val="bg1"/>
          </a:solidFill>
          <a:latin typeface="Arial MT Lt"/>
          <a:ea typeface="Arial MT Lt"/>
          <a:cs typeface="Arial MT Lt"/>
        </a:defRPr>
      </a:lvl9pPr>
    </p:titleStyle>
    <p:bodyStyle>
      <a:lvl1pPr marL="334094" indent="-334094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38" kern="1200">
          <a:solidFill>
            <a:schemeClr val="tx1"/>
          </a:solidFill>
          <a:latin typeface="Arial MT Lt"/>
          <a:ea typeface="ＭＳ Ｐゴシック" charset="0"/>
          <a:cs typeface="Arial MT Lt"/>
        </a:defRPr>
      </a:lvl1pPr>
      <a:lvl2pPr marL="723871" indent="-278412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38" kern="1200">
          <a:solidFill>
            <a:schemeClr val="tx1"/>
          </a:solidFill>
          <a:latin typeface="+mn-lt"/>
          <a:ea typeface="Arial MT Lt"/>
          <a:cs typeface="Arial MT Lt"/>
        </a:defRPr>
      </a:lvl2pPr>
      <a:lvl3pPr marL="1115006" indent="-222729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Arial MT Lt"/>
          <a:cs typeface="Arial MT Lt"/>
        </a:defRPr>
      </a:lvl3pPr>
      <a:lvl4pPr marL="1560465" indent="-222729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68" kern="1200">
          <a:solidFill>
            <a:schemeClr val="tx1"/>
          </a:solidFill>
          <a:latin typeface="+mn-lt"/>
          <a:ea typeface="Arial MT Lt"/>
          <a:cs typeface="Arial MT Lt"/>
        </a:defRPr>
      </a:lvl4pPr>
      <a:lvl5pPr marL="2007281" indent="-222729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68" kern="1200">
          <a:solidFill>
            <a:schemeClr val="tx1"/>
          </a:solidFill>
          <a:latin typeface="+mn-lt"/>
          <a:ea typeface="Arial MT Lt"/>
          <a:cs typeface="Arial MT Lt"/>
        </a:defRPr>
      </a:lvl5pPr>
      <a:lvl6pPr marL="2453489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6pPr>
      <a:lvl7pPr marL="2899579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7pPr>
      <a:lvl8pPr marL="3345668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8pPr>
      <a:lvl9pPr marL="3791757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46089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892178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38267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784356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30445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676534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22623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568712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jpe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g"/><Relationship Id="rId5" Type="http://schemas.openxmlformats.org/officeDocument/2006/relationships/image" Target="../media/image4.emf"/><Relationship Id="rId4" Type="http://schemas.openxmlformats.org/officeDocument/2006/relationships/package" Target="../embeddings/Microsoft_Word_Document.doc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BCAB-C80E-7645-8F3B-17F1C0AB2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83" y="1172816"/>
            <a:ext cx="11243138" cy="3120887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EUROPEAN COFFEE MARKETS</a:t>
            </a:r>
            <a:br>
              <a:rPr lang="en-US" sz="5400" dirty="0">
                <a:solidFill>
                  <a:schemeClr val="tx1"/>
                </a:solidFill>
              </a:rPr>
            </a:b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b="1" dirty="0">
                <a:solidFill>
                  <a:schemeClr val="tx1"/>
                </a:solidFill>
              </a:rPr>
              <a:t>PAST    PRESENT   FUTURE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3933F-9DEC-8A44-8D75-D396431553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182C1-643E-1347-8E34-32E73DAFA3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5FED0B-8D2A-EB47-851A-DD8F8B624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113" y="157479"/>
            <a:ext cx="3737113" cy="6424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180FF3-81ED-7842-AE41-4E71FB57D9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7" y="5869171"/>
            <a:ext cx="896143" cy="6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86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182C1-643E-1347-8E34-32E73DAFA3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54" y="5931877"/>
            <a:ext cx="2992067" cy="650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DE82A9-3FBF-BB4D-968D-8D3497C88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555237"/>
            <a:ext cx="10344149" cy="517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75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182C1-643E-1347-8E34-32E73DAFA3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738C35-CB32-1649-A5A3-188A29D78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627" y="357809"/>
            <a:ext cx="3557104" cy="6224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F17DC-326C-BB4D-81C6-B6CD36EE2C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2" y="5869171"/>
            <a:ext cx="1055201" cy="7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87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182C1-643E-1347-8E34-32E73DAFA3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AFEB1F-326B-564F-8D84-DBAEC2A58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35" y="304822"/>
            <a:ext cx="10058400" cy="54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08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182C1-643E-1347-8E34-32E73DAFA3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29DA69-D5BC-4B43-B8ED-5E99D6444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948" y="377687"/>
            <a:ext cx="3379304" cy="6023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01F0FA-6EA5-0846-9435-1F23D872E9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7" y="5869171"/>
            <a:ext cx="1055200" cy="7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87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3016FB-0E2E-D745-A41B-E75F5B1415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6FB4AB-CEA8-2C40-A0D4-A3E89D004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" y="515814"/>
            <a:ext cx="10515599" cy="49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71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21"/>
          <p:cNvSpPr txBox="1">
            <a:spLocks noChangeArrowheads="1"/>
          </p:cNvSpPr>
          <p:nvPr/>
        </p:nvSpPr>
        <p:spPr bwMode="auto">
          <a:xfrm>
            <a:off x="2191341" y="1984596"/>
            <a:ext cx="6422503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Calibri" charset="0"/>
              </a:rPr>
              <a:t>FIGURE 2.1.1 – </a:t>
            </a:r>
            <a:r>
              <a:rPr lang="en-US" sz="1000" dirty="0">
                <a:solidFill>
                  <a:srgbClr val="000000"/>
                </a:solidFill>
                <a:latin typeface="Calibri" charset="0"/>
              </a:rPr>
              <a:t>TOTAL NUMBER OF UK COFFEE </a:t>
            </a:r>
            <a:r>
              <a:rPr lang="en-GB" sz="1000" dirty="0">
                <a:solidFill>
                  <a:srgbClr val="000000"/>
                </a:solidFill>
                <a:latin typeface="Calibri" charset="0"/>
              </a:rPr>
              <a:t>SHOP </a:t>
            </a:r>
            <a:r>
              <a:rPr lang="en-US" sz="1000" dirty="0">
                <a:solidFill>
                  <a:srgbClr val="000000"/>
                </a:solidFill>
                <a:latin typeface="Calibri" charset="0"/>
              </a:rPr>
              <a:t>OUTLETS BY TYPE, DEC 2007-DEC 2022F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Calibri" charset="0"/>
              </a:rPr>
              <a:t>No. of Outlets</a:t>
            </a:r>
            <a:endParaRPr lang="en-GB" sz="10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BC084DD6-C7EF-4C57-B0EB-D1FC5BE15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8111" y="606426"/>
            <a:ext cx="858783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Market Size by Outlet Numbers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5070D334-CA2B-4D4D-8352-511014EDC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076" y="165100"/>
            <a:ext cx="7007937" cy="32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0">
            <a:spAutoFit/>
          </a:bodyPr>
          <a:lstStyle>
            <a:lvl1pPr>
              <a:defRPr sz="1600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defRPr sz="1600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4A2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Calibri" charset="0"/>
              </a:rPr>
              <a:t>2.1.5 Market Overview – Market Size by Outlet Numbers </a:t>
            </a:r>
            <a:r>
              <a:rPr lang="en-GB" sz="1100" dirty="0">
                <a:solidFill>
                  <a:srgbClr val="000000"/>
                </a:solidFill>
                <a:latin typeface="Calibri" charset="0"/>
              </a:rPr>
              <a:t>/ SECTION 2: MARKET</a:t>
            </a:r>
            <a:endParaRPr lang="en-GB" sz="24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37817096-38B7-453D-A5BC-672F4598F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8112" y="1187038"/>
            <a:ext cx="8579901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charset="0"/>
              </a:rPr>
              <a:t>Allegra estimates that the total UK coffee shop market, </a:t>
            </a:r>
            <a:r>
              <a:rPr lang="en-GB" sz="1050" dirty="0">
                <a:solidFill>
                  <a:srgbClr val="000000"/>
                </a:solidFill>
                <a:latin typeface="Calibri" charset="0"/>
              </a:rPr>
              <a:t>including branded coffee chains, independents and non-specialist operators,</a:t>
            </a:r>
            <a:r>
              <a:rPr lang="en-US" sz="1050" dirty="0">
                <a:solidFill>
                  <a:srgbClr val="000000"/>
                </a:solidFill>
                <a:latin typeface="Calibri" charset="0"/>
              </a:rPr>
              <a:t> reached 24,061 outlets in December 2017.  This is an increase of 1,215 outlets, representing annual growth of 5.3%.  Market growth was driven by branded coffee chains</a:t>
            </a:r>
            <a:r>
              <a:rPr lang="en-GB" sz="1050" dirty="0">
                <a:solidFill>
                  <a:srgbClr val="000000"/>
                </a:solidFill>
                <a:latin typeface="Calibri" charset="0"/>
              </a:rPr>
              <a:t>, adding 536 outlets over the last 12 months.  Following compound annual growth of 7.7% between 2012 and 2017, </a:t>
            </a:r>
            <a:r>
              <a:rPr lang="en-US" sz="1050" dirty="0">
                <a:solidFill>
                  <a:srgbClr val="000000"/>
                </a:solidFill>
                <a:latin typeface="Calibri" charset="0"/>
              </a:rPr>
              <a:t>Allegra predicts total market growth will continue at a more measured 5.5% per annum to surpass 31,400 outlets by 2022, driven by the branded chain and non-specialist segments.  </a:t>
            </a:r>
            <a:endParaRPr lang="en-US" sz="105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C47089ED-153B-4CA7-8ABC-6F08899A5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226" y="6085189"/>
            <a:ext cx="8541763" cy="5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b="0" dirty="0">
                <a:solidFill>
                  <a:srgbClr val="000000"/>
                </a:solidFill>
                <a:latin typeface="Calibri" charset="0"/>
              </a:rPr>
              <a:t>Notes: </a:t>
            </a:r>
            <a:r>
              <a:rPr lang="en-US" sz="900" b="0" dirty="0">
                <a:solidFill>
                  <a:srgbClr val="000000"/>
                </a:solidFill>
                <a:latin typeface="Calibri" charset="0"/>
              </a:rPr>
              <a:t>Non-specialist segment includes department stores, supermarkets, retail, pubs &amp; hotels, quick service restaurants and motorway &amp; forecourts and </a:t>
            </a:r>
            <a:r>
              <a:rPr lang="en-GB" sz="900" b="0" dirty="0">
                <a:solidFill>
                  <a:srgbClr val="000000"/>
                </a:solidFill>
                <a:latin typeface="Calibri" charset="0"/>
              </a:rPr>
              <a:t>excludes branded chains coffee shops included in the branded segment but includes those with foodservice concepts such as Costa Proud to Serve or Starbucks We Proudly Serve.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b="0" dirty="0">
                <a:solidFill>
                  <a:srgbClr val="000000"/>
                </a:solidFill>
                <a:latin typeface="Calibri" charset="0"/>
              </a:rPr>
              <a:t>Source: </a:t>
            </a:r>
            <a:r>
              <a:rPr lang="en-US" sz="900" b="0" dirty="0">
                <a:solidFill>
                  <a:srgbClr val="000000"/>
                </a:solidFill>
                <a:latin typeface="Calibri" charset="0"/>
              </a:rPr>
              <a:t>Allegra World Coffee Portal Research and Analysis</a:t>
            </a:r>
            <a:r>
              <a:rPr lang="en-GB" sz="900" b="0" dirty="0">
                <a:solidFill>
                  <a:srgbClr val="000000"/>
                </a:solidFill>
                <a:latin typeface="Calibri" charset="0"/>
              </a:rPr>
              <a:t>, 2017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EC9B454-AAB4-4B77-97AA-033480085277}"/>
              </a:ext>
            </a:extLst>
          </p:cNvPr>
          <p:cNvGraphicFramePr>
            <a:graphicFrameLocks noGrp="1"/>
          </p:cNvGraphicFramePr>
          <p:nvPr/>
        </p:nvGraphicFramePr>
        <p:xfrm>
          <a:off x="2715491" y="5720157"/>
          <a:ext cx="7854307" cy="299720"/>
        </p:xfrm>
        <a:graphic>
          <a:graphicData uri="http://schemas.openxmlformats.org/drawingml/2006/table">
            <a:tbl>
              <a:tblPr/>
              <a:tblGrid>
                <a:gridCol w="424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40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40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40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40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40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40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40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240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240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240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240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240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240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2407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2407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069107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+mj-lt"/>
                        </a:rPr>
                        <a:t>9,906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+mj-lt"/>
                        </a:rPr>
                        <a:t>10,566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+mj-lt"/>
                        </a:rPr>
                        <a:t>13,522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+mj-lt"/>
                        </a:rPr>
                        <a:t>14,390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15,366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16,636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17,711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19,469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21,625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22,846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24,061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25,499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26,968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28,430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29,918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31,419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E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4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+mj-lt"/>
                        </a:rPr>
                        <a:t>6.3%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+mj-lt"/>
                        </a:rPr>
                        <a:t>6.7%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+mj-lt"/>
                        </a:rPr>
                        <a:t>28.0%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+mj-lt"/>
                        </a:rPr>
                        <a:t>6.4%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6.8%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8.3%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6.5%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9.9%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11.1%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5.6%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5.3%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6.0%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5.8%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5.4%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5.2%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/>
                        </a:rPr>
                        <a:t>5.0%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00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20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defRPr sz="100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0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defRPr sz="80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YOY Growth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E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Object 1024">
            <a:extLst>
              <a:ext uri="{FF2B5EF4-FFF2-40B4-BE49-F238E27FC236}">
                <a16:creationId xmlns:a16="http://schemas.microsoft.com/office/drawing/2014/main" id="{654D396D-05D1-46C0-A1B1-6DCE42EF81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8700" y="2491018"/>
          <a:ext cx="7216672" cy="3175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Text Box 3">
            <a:extLst>
              <a:ext uri="{FF2B5EF4-FFF2-40B4-BE49-F238E27FC236}">
                <a16:creationId xmlns:a16="http://schemas.microsoft.com/office/drawing/2014/main" id="{DE7FA125-AB19-45EE-B6D7-74E3FCF0B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1256" y="2001707"/>
            <a:ext cx="1107872" cy="330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anchor="ctr">
            <a:spAutoFit/>
          </a:bodyPr>
          <a:lstStyle>
            <a:lvl1pPr>
              <a:tabLst>
                <a:tab pos="1428750" algn="l"/>
              </a:tabLs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1428750" algn="l"/>
              </a:tabLs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1428750" algn="l"/>
              </a:tabLs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1428750" algn="l"/>
              </a:tabLs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1428750" algn="l"/>
              </a:tabLs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0" algn="l"/>
              </a:tabLs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0" algn="l"/>
              </a:tabLs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0" algn="l"/>
              </a:tabLs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0" algn="l"/>
              </a:tabLst>
              <a:defRPr sz="1600" b="1">
                <a:solidFill>
                  <a:srgbClr val="004A2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Calibri" charset="0"/>
              </a:rPr>
              <a:t>Compound Annual Outlet Growth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Calibri" charset="0"/>
              </a:rPr>
              <a:t>Dec 17-Dec 22F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defRPr/>
            </a:pPr>
            <a:r>
              <a:rPr lang="en-US" sz="1000" b="0" dirty="0">
                <a:solidFill>
                  <a:srgbClr val="000000"/>
                </a:solidFill>
                <a:latin typeface="Calibri" charset="0"/>
              </a:rPr>
              <a:t>Total Market 5.5%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defRPr/>
            </a:pPr>
            <a:endParaRPr lang="en-US" sz="1000" b="0" dirty="0">
              <a:solidFill>
                <a:srgbClr val="FF0000"/>
              </a:solidFill>
              <a:latin typeface="Calibri" charset="0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defRPr/>
            </a:pPr>
            <a:endParaRPr lang="en-US" sz="1000" b="0" dirty="0">
              <a:solidFill>
                <a:srgbClr val="000000"/>
              </a:solidFill>
              <a:latin typeface="Calibri" charset="0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defRPr/>
            </a:pPr>
            <a:r>
              <a:rPr lang="en-US" sz="1000" b="0" dirty="0">
                <a:solidFill>
                  <a:srgbClr val="000000"/>
                </a:solidFill>
                <a:latin typeface="Calibri" charset="0"/>
              </a:rPr>
              <a:t>Non-Specialists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defRPr/>
            </a:pPr>
            <a:r>
              <a:rPr lang="en-US" sz="1000" b="0" dirty="0">
                <a:solidFill>
                  <a:srgbClr val="000000"/>
                </a:solidFill>
                <a:latin typeface="Calibri" charset="0"/>
              </a:rPr>
              <a:t>5.9%</a:t>
            </a:r>
            <a:endParaRPr lang="en-US" sz="1000" b="0" u="sng" dirty="0">
              <a:solidFill>
                <a:srgbClr val="000000"/>
              </a:solidFill>
              <a:latin typeface="Calibri" charset="0"/>
            </a:endParaRPr>
          </a:p>
          <a:p>
            <a:pPr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000" b="0" dirty="0">
              <a:solidFill>
                <a:srgbClr val="000000"/>
              </a:solidFill>
              <a:latin typeface="Calibri" charset="0"/>
            </a:endParaRPr>
          </a:p>
          <a:p>
            <a:pPr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000" b="0" dirty="0">
              <a:solidFill>
                <a:srgbClr val="000000"/>
              </a:solidFill>
              <a:latin typeface="Calibri" charset="0"/>
            </a:endParaRPr>
          </a:p>
          <a:p>
            <a:pPr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000" b="0" dirty="0">
              <a:solidFill>
                <a:srgbClr val="000000"/>
              </a:solidFill>
              <a:latin typeface="Calibri" charset="0"/>
            </a:endParaRPr>
          </a:p>
          <a:p>
            <a:pPr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0" dirty="0">
                <a:solidFill>
                  <a:srgbClr val="000000"/>
                </a:solidFill>
                <a:latin typeface="Calibri" charset="0"/>
              </a:rPr>
              <a:t>Independents</a:t>
            </a:r>
          </a:p>
          <a:p>
            <a:pPr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0" dirty="0">
                <a:solidFill>
                  <a:srgbClr val="000000"/>
                </a:solidFill>
                <a:latin typeface="Calibri" charset="0"/>
              </a:rPr>
              <a:t>4.1%</a:t>
            </a:r>
          </a:p>
          <a:p>
            <a:pPr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000" b="0" dirty="0">
              <a:solidFill>
                <a:srgbClr val="000000"/>
              </a:solidFill>
              <a:latin typeface="Calibri" charset="0"/>
            </a:endParaRPr>
          </a:p>
          <a:p>
            <a:pPr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000" b="0" dirty="0">
              <a:solidFill>
                <a:srgbClr val="000000"/>
              </a:solidFill>
              <a:latin typeface="Calibri" charset="0"/>
            </a:endParaRPr>
          </a:p>
          <a:p>
            <a:pPr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000" b="0" dirty="0">
              <a:solidFill>
                <a:srgbClr val="000000"/>
              </a:solidFill>
              <a:latin typeface="Calibri" charset="0"/>
            </a:endParaRPr>
          </a:p>
          <a:p>
            <a:pPr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000" b="0" dirty="0">
              <a:solidFill>
                <a:srgbClr val="000000"/>
              </a:solidFill>
              <a:latin typeface="Calibri" charset="0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defRPr/>
            </a:pPr>
            <a:r>
              <a:rPr lang="en-US" sz="1000" b="0" dirty="0">
                <a:solidFill>
                  <a:srgbClr val="000000"/>
                </a:solidFill>
                <a:latin typeface="Calibri" charset="0"/>
              </a:rPr>
              <a:t>Branded chains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defRPr/>
            </a:pPr>
            <a:r>
              <a:rPr lang="en-US" sz="1000" b="0" dirty="0">
                <a:solidFill>
                  <a:srgbClr val="000000"/>
                </a:solidFill>
                <a:latin typeface="Calibri" charset="0"/>
              </a:rPr>
              <a:t>6.2% 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defRPr/>
            </a:pPr>
            <a:endParaRPr lang="en-US" sz="1000" b="0" dirty="0">
              <a:solidFill>
                <a:srgbClr val="000000"/>
              </a:solidFill>
              <a:latin typeface="Calibri" charset="0"/>
            </a:endParaRPr>
          </a:p>
          <a:p>
            <a:pPr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sz="1000" b="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060928-3F4A-E64A-B58B-9021EA235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6" y="5927920"/>
            <a:ext cx="987401" cy="667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4226D-A9EA-9B44-BCAA-EF33D2628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192" y="6261560"/>
            <a:ext cx="1537832" cy="30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77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182C1-643E-1347-8E34-32E73DAFA3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D3A430-D735-994D-8B12-0C4353059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2" y="488708"/>
            <a:ext cx="9567747" cy="538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00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BCAB-C80E-7645-8F3B-17F1C0AB2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83" y="275730"/>
            <a:ext cx="11627317" cy="71310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CONSUMPTION IN PRODUCING COUNTIRES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3933F-9DEC-8A44-8D75-D396431553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0119A0F-3EFB-2941-BDA1-A3BC1F141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815509"/>
              </p:ext>
            </p:extLst>
          </p:nvPr>
        </p:nvGraphicFramePr>
        <p:xfrm>
          <a:off x="1016001" y="1014231"/>
          <a:ext cx="10534315" cy="456976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54199">
                  <a:extLst>
                    <a:ext uri="{9D8B030D-6E8A-4147-A177-3AD203B41FA5}">
                      <a16:colId xmlns:a16="http://schemas.microsoft.com/office/drawing/2014/main" val="414050570"/>
                    </a:ext>
                  </a:extLst>
                </a:gridCol>
                <a:gridCol w="2660824">
                  <a:extLst>
                    <a:ext uri="{9D8B030D-6E8A-4147-A177-3AD203B41FA5}">
                      <a16:colId xmlns:a16="http://schemas.microsoft.com/office/drawing/2014/main" val="32494981"/>
                    </a:ext>
                  </a:extLst>
                </a:gridCol>
                <a:gridCol w="1219167">
                  <a:extLst>
                    <a:ext uri="{9D8B030D-6E8A-4147-A177-3AD203B41FA5}">
                      <a16:colId xmlns:a16="http://schemas.microsoft.com/office/drawing/2014/main" val="2970045523"/>
                    </a:ext>
                  </a:extLst>
                </a:gridCol>
                <a:gridCol w="1153716">
                  <a:extLst>
                    <a:ext uri="{9D8B030D-6E8A-4147-A177-3AD203B41FA5}">
                      <a16:colId xmlns:a16="http://schemas.microsoft.com/office/drawing/2014/main" val="2519246632"/>
                    </a:ext>
                  </a:extLst>
                </a:gridCol>
                <a:gridCol w="1142623">
                  <a:extLst>
                    <a:ext uri="{9D8B030D-6E8A-4147-A177-3AD203B41FA5}">
                      <a16:colId xmlns:a16="http://schemas.microsoft.com/office/drawing/2014/main" val="1337084285"/>
                    </a:ext>
                  </a:extLst>
                </a:gridCol>
                <a:gridCol w="1096030">
                  <a:extLst>
                    <a:ext uri="{9D8B030D-6E8A-4147-A177-3AD203B41FA5}">
                      <a16:colId xmlns:a16="http://schemas.microsoft.com/office/drawing/2014/main" val="1845587536"/>
                    </a:ext>
                  </a:extLst>
                </a:gridCol>
                <a:gridCol w="1407756">
                  <a:extLst>
                    <a:ext uri="{9D8B030D-6E8A-4147-A177-3AD203B41FA5}">
                      <a16:colId xmlns:a16="http://schemas.microsoft.com/office/drawing/2014/main" val="2847146530"/>
                    </a:ext>
                  </a:extLst>
                </a:gridCol>
              </a:tblGrid>
              <a:tr h="209350">
                <a:tc>
                  <a:txBody>
                    <a:bodyPr/>
                    <a:lstStyle/>
                    <a:p>
                      <a:pPr marL="73025" algn="l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Coffee year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690" algn="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% change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6501934"/>
                  </a:ext>
                </a:extLst>
              </a:tr>
              <a:tr h="374754">
                <a:tc>
                  <a:txBody>
                    <a:bodyPr/>
                    <a:lstStyle/>
                    <a:p>
                      <a:pPr marL="102235" algn="l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(October to September)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2014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2015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2016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4780" algn="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2017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040" algn="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2018*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ts val="107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17/18</a:t>
                      </a:r>
                      <a:r>
                        <a:rPr lang="en-US" sz="1000" spc="-190">
                          <a:effectLst/>
                        </a:rPr>
                        <a:t> </a:t>
                      </a:r>
                      <a:r>
                        <a:rPr lang="en-US" sz="1000">
                          <a:effectLst/>
                        </a:rPr>
                        <a:t>to</a:t>
                      </a:r>
                      <a:endParaRPr lang="en-GB" sz="1100">
                        <a:effectLst/>
                      </a:endParaRPr>
                    </a:p>
                    <a:p>
                      <a:pPr marR="60325" algn="r">
                        <a:lnSpc>
                          <a:spcPts val="1115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18/19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22960197"/>
                  </a:ext>
                </a:extLst>
              </a:tr>
              <a:tr h="191772">
                <a:tc>
                  <a:txBody>
                    <a:bodyPr/>
                    <a:lstStyle/>
                    <a:p>
                      <a:pPr marL="73025" algn="l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PRODUCTION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149 932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156 153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157 402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4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166 040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67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168 547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69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1.5%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39130221"/>
                  </a:ext>
                </a:extLst>
              </a:tr>
              <a:tr h="255696">
                <a:tc>
                  <a:txBody>
                    <a:bodyPr/>
                    <a:lstStyle/>
                    <a:p>
                      <a:pPr marL="199390" algn="l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Arabica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87 064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93 402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99 676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4780" algn="r"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101 032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675" algn="r"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103 714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690" algn="r"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2.7%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5654609"/>
                  </a:ext>
                </a:extLst>
              </a:tr>
              <a:tr h="243710">
                <a:tc>
                  <a:txBody>
                    <a:bodyPr/>
                    <a:lstStyle/>
                    <a:p>
                      <a:pPr marL="199390" algn="l"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Robusta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62 902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62 751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57 726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4780" algn="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65 008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675" algn="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64 869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0960" algn="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-0.2%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91636249"/>
                  </a:ext>
                </a:extLst>
              </a:tr>
              <a:tr h="239715">
                <a:tc>
                  <a:txBody>
                    <a:bodyPr/>
                    <a:lstStyle/>
                    <a:p>
                      <a:pPr marL="199390" algn="l">
                        <a:spcBef>
                          <a:spcPts val="12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Africa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15 983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15 734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16 718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4780" algn="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17 497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675" algn="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17 740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690" algn="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1.4%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04347123"/>
                  </a:ext>
                </a:extLst>
              </a:tr>
              <a:tr h="228528">
                <a:tc>
                  <a:txBody>
                    <a:bodyPr/>
                    <a:lstStyle/>
                    <a:p>
                      <a:pPr marL="199390" algn="l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Asia &amp; Oceania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46 274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49 323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45 299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4780" algn="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49 156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675" algn="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48 177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0960" algn="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-2.0%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39295002"/>
                  </a:ext>
                </a:extLst>
              </a:tr>
              <a:tr h="228528">
                <a:tc>
                  <a:txBody>
                    <a:bodyPr/>
                    <a:lstStyle/>
                    <a:p>
                      <a:pPr marR="244475" algn="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Mexico &amp; Central America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ts val="112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17 188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lnSpc>
                          <a:spcPts val="112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17 237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ts val="112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20 466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4780" algn="r">
                        <a:lnSpc>
                          <a:spcPts val="112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21 828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675" algn="r">
                        <a:lnSpc>
                          <a:spcPts val="112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21 715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ts val="112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-0.5%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6752791"/>
                  </a:ext>
                </a:extLst>
              </a:tr>
              <a:tr h="231724">
                <a:tc>
                  <a:txBody>
                    <a:bodyPr/>
                    <a:lstStyle/>
                    <a:p>
                      <a:pPr marL="199390" algn="l"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South America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70 486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73 859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74 919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4780" algn="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77 559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675" algn="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80 915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690" algn="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4.3%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4475134"/>
                  </a:ext>
                </a:extLst>
              </a:tr>
              <a:tr h="286858">
                <a:tc>
                  <a:txBody>
                    <a:bodyPr/>
                    <a:lstStyle/>
                    <a:p>
                      <a:pPr marL="73025" algn="l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CONSUMPTION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151 223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8590" algn="r">
                        <a:spcBef>
                          <a:spcPts val="28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155 443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1440" algn="r">
                        <a:spcBef>
                          <a:spcPts val="28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157 768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1605" algn="r">
                        <a:spcBef>
                          <a:spcPts val="28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161 379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00" algn="r">
                        <a:spcBef>
                          <a:spcPts val="28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164 861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690" algn="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2.2%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30283105"/>
                  </a:ext>
                </a:extLst>
              </a:tr>
              <a:tr h="231724">
                <a:tc>
                  <a:txBody>
                    <a:bodyPr/>
                    <a:lstStyle/>
                    <a:p>
                      <a:pPr marL="199390" algn="l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Exporting countries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46 505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47 500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48 458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4780" algn="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49 605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675" algn="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50 257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690" algn="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1.3%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67553267"/>
                  </a:ext>
                </a:extLst>
              </a:tr>
              <a:tr h="223734">
                <a:tc>
                  <a:txBody>
                    <a:bodyPr/>
                    <a:lstStyle/>
                    <a:p>
                      <a:pPr marL="199390" algn="l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Importing countries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104 718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107 943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109 310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478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111 774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67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114 604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2.5%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61380183"/>
                  </a:ext>
                </a:extLst>
              </a:tr>
              <a:tr h="223734">
                <a:tc>
                  <a:txBody>
                    <a:bodyPr/>
                    <a:lstStyle/>
                    <a:p>
                      <a:pPr marL="199390" algn="l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Africa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10 719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10 951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10 767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478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10 895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67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11 167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2.5%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77448265"/>
                  </a:ext>
                </a:extLst>
              </a:tr>
              <a:tr h="223734">
                <a:tc>
                  <a:txBody>
                    <a:bodyPr/>
                    <a:lstStyle/>
                    <a:p>
                      <a:pPr marL="199390" algn="l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Asia &amp; Oceania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31 950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32 863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34 114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478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35 325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67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36 897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4.4%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89720724"/>
                  </a:ext>
                </a:extLst>
              </a:tr>
              <a:tr h="223734">
                <a:tc>
                  <a:txBody>
                    <a:bodyPr/>
                    <a:lstStyle/>
                    <a:p>
                      <a:pPr marR="244475" algn="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Mexico &amp; Central America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5 230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5 295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5 174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478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5 257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67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5 266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0.2%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3967407"/>
                  </a:ext>
                </a:extLst>
              </a:tr>
              <a:tr h="223734">
                <a:tc>
                  <a:txBody>
                    <a:bodyPr/>
                    <a:lstStyle/>
                    <a:p>
                      <a:pPr marL="199390" algn="l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Europe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51 008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52 147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52 043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478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52 996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67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53 703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1.3%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96932959"/>
                  </a:ext>
                </a:extLst>
              </a:tr>
              <a:tr h="223734">
                <a:tc>
                  <a:txBody>
                    <a:bodyPr/>
                    <a:lstStyle/>
                    <a:p>
                      <a:pPr marL="199390" algn="l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 America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27 363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28 934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29 559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478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29 941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67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30 606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2.2%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58364792"/>
                  </a:ext>
                </a:extLst>
              </a:tr>
              <a:tr h="216542">
                <a:tc>
                  <a:txBody>
                    <a:bodyPr/>
                    <a:lstStyle/>
                    <a:p>
                      <a:pPr marL="199390" algn="l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South America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24 954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25 251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26 111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478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26 964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675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27 222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1.0%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75757940"/>
                  </a:ext>
                </a:extLst>
              </a:tr>
              <a:tr h="288457">
                <a:tc>
                  <a:txBody>
                    <a:bodyPr/>
                    <a:lstStyle/>
                    <a:p>
                      <a:pPr marL="73025" algn="l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BALANCE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-1 291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711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4615" algn="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-366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4780" algn="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4 662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675" algn="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3 686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53308970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3791CA44-6CC6-794D-8D4B-1AF55CC98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1" y="5656994"/>
            <a:ext cx="2793999" cy="64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872" tIns="28566" rIns="91440" bIns="3174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ICO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Table 3:  World supply/demand balance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 thousand 60-kg bags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*preliminary estimates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424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821B4D-C370-024C-8427-CB57E56E76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9CF43D-F540-FC49-9634-41DFB61B3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381000"/>
            <a:ext cx="1057275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97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DA093D-312A-2D4F-8B1E-3D244BF2D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51" y="324939"/>
            <a:ext cx="10161062" cy="538303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09349D-6D6B-FA4E-BC58-1E36EB903F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50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39E3B4-864D-9E46-85FD-72006CEA8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87AB75-59B1-1B4D-B36F-CD9DA9797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381000"/>
            <a:ext cx="1045845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57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7A2387-7CEF-7D49-9BC1-851155728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A511F5-4B41-A341-8E58-C15FA7BBD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558" y="535405"/>
            <a:ext cx="9560883" cy="506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91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17356A-070D-8245-8BDD-02AB488C28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9E6B913-221A-C449-9FAE-12414344E02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869013" y="1685734"/>
            <a:ext cx="11601182" cy="6138672"/>
            <a:chOff x="0" y="485"/>
            <a:chExt cx="10090" cy="5486"/>
          </a:xfrm>
        </p:grpSpPr>
        <p:sp>
          <p:nvSpPr>
            <p:cNvPr id="6" name="AutoShape 8">
              <a:extLst>
                <a:ext uri="{FF2B5EF4-FFF2-40B4-BE49-F238E27FC236}">
                  <a16:creationId xmlns:a16="http://schemas.microsoft.com/office/drawing/2014/main" id="{57850759-08F4-8542-8021-07F900D21C7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0" y="3460"/>
              <a:ext cx="7637" cy="2511"/>
            </a:xfrm>
            <a:custGeom>
              <a:avLst/>
              <a:gdLst>
                <a:gd name="T0" fmla="*/ 2443 w 7637"/>
                <a:gd name="T1" fmla="+- 0 3089 3461"/>
                <a:gd name="T2" fmla="*/ 3089 h 2511"/>
                <a:gd name="T3" fmla="*/ 10080 w 7637"/>
                <a:gd name="T4" fmla="+- 0 3089 3461"/>
                <a:gd name="T5" fmla="*/ 3089 h 2511"/>
                <a:gd name="T6" fmla="*/ 2443 w 7637"/>
                <a:gd name="T7" fmla="+- 0 2774 3461"/>
                <a:gd name="T8" fmla="*/ 2774 h 2511"/>
                <a:gd name="T9" fmla="*/ 10080 w 7637"/>
                <a:gd name="T10" fmla="+- 0 2774 3461"/>
                <a:gd name="T11" fmla="*/ 2774 h 2511"/>
                <a:gd name="T12" fmla="*/ 2443 w 7637"/>
                <a:gd name="T13" fmla="+- 0 2462 3461"/>
                <a:gd name="T14" fmla="*/ 2462 h 2511"/>
                <a:gd name="T15" fmla="*/ 10080 w 7637"/>
                <a:gd name="T16" fmla="+- 0 2462 3461"/>
                <a:gd name="T17" fmla="*/ 2462 h 2511"/>
                <a:gd name="T18" fmla="*/ 2443 w 7637"/>
                <a:gd name="T19" fmla="+- 0 2148 3461"/>
                <a:gd name="T20" fmla="*/ 2148 h 2511"/>
                <a:gd name="T21" fmla="*/ 10080 w 7637"/>
                <a:gd name="T22" fmla="+- 0 2148 3461"/>
                <a:gd name="T23" fmla="*/ 2148 h 2511"/>
                <a:gd name="T24" fmla="*/ 2443 w 7637"/>
                <a:gd name="T25" fmla="+- 0 1833 3461"/>
                <a:gd name="T26" fmla="*/ 1833 h 2511"/>
                <a:gd name="T27" fmla="*/ 10080 w 7637"/>
                <a:gd name="T28" fmla="+- 0 1833 3461"/>
                <a:gd name="T29" fmla="*/ 1833 h 2511"/>
                <a:gd name="T30" fmla="*/ 2443 w 7637"/>
                <a:gd name="T31" fmla="+- 0 1519 3461"/>
                <a:gd name="T32" fmla="*/ 1519 h 2511"/>
                <a:gd name="T33" fmla="*/ 10080 w 7637"/>
                <a:gd name="T34" fmla="+- 0 1519 3461"/>
                <a:gd name="T35" fmla="*/ 1519 h 2511"/>
                <a:gd name="T36" fmla="*/ 2443 w 7637"/>
                <a:gd name="T37" fmla="+- 0 1207 3461"/>
                <a:gd name="T38" fmla="*/ 1207 h 2511"/>
                <a:gd name="T39" fmla="*/ 10080 w 7637"/>
                <a:gd name="T40" fmla="+- 0 1207 3461"/>
                <a:gd name="T41" fmla="*/ 1207 h 2511"/>
                <a:gd name="T42" fmla="*/ 2443 w 7637"/>
                <a:gd name="T43" fmla="+- 0 893 3461"/>
                <a:gd name="T44" fmla="*/ 893 h 2511"/>
                <a:gd name="T45" fmla="*/ 10080 w 7637"/>
                <a:gd name="T46" fmla="+- 0 893 3461"/>
                <a:gd name="T47" fmla="*/ 893 h 2511"/>
                <a:gd name="T48" fmla="*/ 2443 w 7637"/>
                <a:gd name="T49" fmla="+- 0 578 3461"/>
                <a:gd name="T50" fmla="*/ 578 h 2511"/>
                <a:gd name="T51" fmla="*/ 10080 w 7637"/>
                <a:gd name="T52" fmla="+- 0 578 3461"/>
                <a:gd name="T53" fmla="*/ 578 h 2511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  <a:cxn ang="0">
                  <a:pos x="T39" y="T41"/>
                </a:cxn>
                <a:cxn ang="0">
                  <a:pos x="T42" y="T44"/>
                </a:cxn>
                <a:cxn ang="0">
                  <a:pos x="T45" y="T47"/>
                </a:cxn>
                <a:cxn ang="0">
                  <a:pos x="T48" y="T50"/>
                </a:cxn>
                <a:cxn ang="0">
                  <a:pos x="T51" y="T53"/>
                </a:cxn>
              </a:cxnLst>
              <a:rect l="0" t="0" r="r" b="b"/>
              <a:pathLst>
                <a:path w="7637" h="2511">
                  <a:moveTo>
                    <a:pt x="2443" y="-372"/>
                  </a:moveTo>
                  <a:lnTo>
                    <a:pt x="10080" y="-372"/>
                  </a:lnTo>
                  <a:moveTo>
                    <a:pt x="2443" y="-687"/>
                  </a:moveTo>
                  <a:lnTo>
                    <a:pt x="10080" y="-687"/>
                  </a:lnTo>
                  <a:moveTo>
                    <a:pt x="2443" y="-999"/>
                  </a:moveTo>
                  <a:lnTo>
                    <a:pt x="10080" y="-999"/>
                  </a:lnTo>
                  <a:moveTo>
                    <a:pt x="2443" y="-1313"/>
                  </a:moveTo>
                  <a:lnTo>
                    <a:pt x="10080" y="-1313"/>
                  </a:lnTo>
                  <a:moveTo>
                    <a:pt x="2443" y="-1628"/>
                  </a:moveTo>
                  <a:lnTo>
                    <a:pt x="10080" y="-1628"/>
                  </a:lnTo>
                  <a:moveTo>
                    <a:pt x="2443" y="-1942"/>
                  </a:moveTo>
                  <a:lnTo>
                    <a:pt x="10080" y="-1942"/>
                  </a:lnTo>
                  <a:moveTo>
                    <a:pt x="2443" y="-2254"/>
                  </a:moveTo>
                  <a:lnTo>
                    <a:pt x="10080" y="-2254"/>
                  </a:lnTo>
                  <a:moveTo>
                    <a:pt x="2443" y="-2568"/>
                  </a:moveTo>
                  <a:lnTo>
                    <a:pt x="10080" y="-2568"/>
                  </a:lnTo>
                  <a:moveTo>
                    <a:pt x="2443" y="-2883"/>
                  </a:moveTo>
                  <a:lnTo>
                    <a:pt x="10080" y="-2883"/>
                  </a:lnTo>
                </a:path>
              </a:pathLst>
            </a:custGeom>
            <a:noFill/>
            <a:ln w="15240">
              <a:solidFill>
                <a:srgbClr val="D9D9D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911129-281A-4745-8098-372D94AC0E0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446" y="533"/>
              <a:ext cx="7628" cy="2756"/>
            </a:xfrm>
            <a:custGeom>
              <a:avLst/>
              <a:gdLst>
                <a:gd name="T0" fmla="+- 0 2548 2447"/>
                <a:gd name="T1" fmla="*/ T0 w 7628"/>
                <a:gd name="T2" fmla="+- 0 647 534"/>
                <a:gd name="T3" fmla="*/ 647 h 2756"/>
                <a:gd name="T4" fmla="+- 0 2689 2447"/>
                <a:gd name="T5" fmla="*/ T4 w 7628"/>
                <a:gd name="T6" fmla="+- 0 1379 534"/>
                <a:gd name="T7" fmla="*/ 1379 h 2756"/>
                <a:gd name="T8" fmla="+- 0 2821 2447"/>
                <a:gd name="T9" fmla="*/ T8 w 7628"/>
                <a:gd name="T10" fmla="+- 0 1043 534"/>
                <a:gd name="T11" fmla="*/ 1043 h 2756"/>
                <a:gd name="T12" fmla="+- 0 2951 2447"/>
                <a:gd name="T13" fmla="*/ T12 w 7628"/>
                <a:gd name="T14" fmla="+- 0 1302 534"/>
                <a:gd name="T15" fmla="*/ 1302 h 2756"/>
                <a:gd name="T16" fmla="+- 0 3083 2447"/>
                <a:gd name="T17" fmla="*/ T16 w 7628"/>
                <a:gd name="T18" fmla="+- 0 1235 534"/>
                <a:gd name="T19" fmla="*/ 1235 h 2756"/>
                <a:gd name="T20" fmla="+- 0 3193 2447"/>
                <a:gd name="T21" fmla="*/ T20 w 7628"/>
                <a:gd name="T22" fmla="+- 0 1323 534"/>
                <a:gd name="T23" fmla="*/ 1323 h 2756"/>
                <a:gd name="T24" fmla="+- 0 3325 2447"/>
                <a:gd name="T25" fmla="*/ T24 w 7628"/>
                <a:gd name="T26" fmla="+- 0 1290 534"/>
                <a:gd name="T27" fmla="*/ 1290 h 2756"/>
                <a:gd name="T28" fmla="+- 0 3455 2447"/>
                <a:gd name="T29" fmla="*/ T28 w 7628"/>
                <a:gd name="T30" fmla="+- 0 1290 534"/>
                <a:gd name="T31" fmla="*/ 1290 h 2756"/>
                <a:gd name="T32" fmla="+- 0 3587 2447"/>
                <a:gd name="T33" fmla="*/ T32 w 7628"/>
                <a:gd name="T34" fmla="+- 0 1117 534"/>
                <a:gd name="T35" fmla="*/ 1117 h 2756"/>
                <a:gd name="T36" fmla="+- 0 3716 2447"/>
                <a:gd name="T37" fmla="*/ T36 w 7628"/>
                <a:gd name="T38" fmla="+- 0 596 534"/>
                <a:gd name="T39" fmla="*/ 596 h 2756"/>
                <a:gd name="T40" fmla="+- 0 3827 2447"/>
                <a:gd name="T41" fmla="*/ T40 w 7628"/>
                <a:gd name="T42" fmla="+- 0 1189 534"/>
                <a:gd name="T43" fmla="*/ 1189 h 2756"/>
                <a:gd name="T44" fmla="+- 0 3959 2447"/>
                <a:gd name="T45" fmla="*/ T44 w 7628"/>
                <a:gd name="T46" fmla="+- 0 1304 534"/>
                <a:gd name="T47" fmla="*/ 1304 h 2756"/>
                <a:gd name="T48" fmla="+- 0 4091 2447"/>
                <a:gd name="T49" fmla="*/ T48 w 7628"/>
                <a:gd name="T50" fmla="+- 0 1059 534"/>
                <a:gd name="T51" fmla="*/ 1059 h 2756"/>
                <a:gd name="T52" fmla="+- 0 4220 2447"/>
                <a:gd name="T53" fmla="*/ T52 w 7628"/>
                <a:gd name="T54" fmla="+- 0 1227 534"/>
                <a:gd name="T55" fmla="*/ 1227 h 2756"/>
                <a:gd name="T56" fmla="+- 0 4352 2447"/>
                <a:gd name="T57" fmla="*/ T56 w 7628"/>
                <a:gd name="T58" fmla="+- 0 1345 534"/>
                <a:gd name="T59" fmla="*/ 1345 h 2756"/>
                <a:gd name="T60" fmla="+- 0 4463 2447"/>
                <a:gd name="T61" fmla="*/ T60 w 7628"/>
                <a:gd name="T62" fmla="+- 0 1532 534"/>
                <a:gd name="T63" fmla="*/ 1532 h 2756"/>
                <a:gd name="T64" fmla="+- 0 4592 2447"/>
                <a:gd name="T65" fmla="*/ T64 w 7628"/>
                <a:gd name="T66" fmla="+- 0 1566 534"/>
                <a:gd name="T67" fmla="*/ 1566 h 2756"/>
                <a:gd name="T68" fmla="+- 0 4724 2447"/>
                <a:gd name="T69" fmla="*/ T68 w 7628"/>
                <a:gd name="T70" fmla="+- 0 1621 534"/>
                <a:gd name="T71" fmla="*/ 1621 h 2756"/>
                <a:gd name="T72" fmla="+- 0 4856 2447"/>
                <a:gd name="T73" fmla="*/ T72 w 7628"/>
                <a:gd name="T74" fmla="+- 0 1717 534"/>
                <a:gd name="T75" fmla="*/ 1717 h 2756"/>
                <a:gd name="T76" fmla="+- 0 4986 2447"/>
                <a:gd name="T77" fmla="*/ T76 w 7628"/>
                <a:gd name="T78" fmla="+- 0 2046 534"/>
                <a:gd name="T79" fmla="*/ 2046 h 2756"/>
                <a:gd name="T80" fmla="+- 0 5096 2447"/>
                <a:gd name="T81" fmla="*/ T80 w 7628"/>
                <a:gd name="T82" fmla="+- 0 1981 534"/>
                <a:gd name="T83" fmla="*/ 1981 h 2756"/>
                <a:gd name="T84" fmla="+- 0 5269 2447"/>
                <a:gd name="T85" fmla="*/ T84 w 7628"/>
                <a:gd name="T86" fmla="+- 0 1818 534"/>
                <a:gd name="T87" fmla="*/ 1818 h 2756"/>
                <a:gd name="T88" fmla="+- 0 5380 2447"/>
                <a:gd name="T89" fmla="*/ T88 w 7628"/>
                <a:gd name="T90" fmla="+- 0 1892 534"/>
                <a:gd name="T91" fmla="*/ 1892 h 2756"/>
                <a:gd name="T92" fmla="+- 0 5509 2447"/>
                <a:gd name="T93" fmla="*/ T92 w 7628"/>
                <a:gd name="T94" fmla="+- 0 1866 534"/>
                <a:gd name="T95" fmla="*/ 1866 h 2756"/>
                <a:gd name="T96" fmla="+- 0 5641 2447"/>
                <a:gd name="T97" fmla="*/ T96 w 7628"/>
                <a:gd name="T98" fmla="+- 0 1767 534"/>
                <a:gd name="T99" fmla="*/ 1767 h 2756"/>
                <a:gd name="T100" fmla="+- 0 5773 2447"/>
                <a:gd name="T101" fmla="*/ T100 w 7628"/>
                <a:gd name="T102" fmla="+- 0 1940 534"/>
                <a:gd name="T103" fmla="*/ 1940 h 2756"/>
                <a:gd name="T104" fmla="+- 0 5903 2447"/>
                <a:gd name="T105" fmla="*/ T104 w 7628"/>
                <a:gd name="T106" fmla="+- 0 1945 534"/>
                <a:gd name="T107" fmla="*/ 1945 h 2756"/>
                <a:gd name="T108" fmla="+- 0 6013 2447"/>
                <a:gd name="T109" fmla="*/ T108 w 7628"/>
                <a:gd name="T110" fmla="+- 0 2101 534"/>
                <a:gd name="T111" fmla="*/ 2101 h 2756"/>
                <a:gd name="T112" fmla="+- 0 6155 2447"/>
                <a:gd name="T113" fmla="*/ T112 w 7628"/>
                <a:gd name="T114" fmla="+- 0 1955 534"/>
                <a:gd name="T115" fmla="*/ 1955 h 2756"/>
                <a:gd name="T116" fmla="+- 0 6287 2447"/>
                <a:gd name="T117" fmla="*/ T116 w 7628"/>
                <a:gd name="T118" fmla="+- 0 2087 534"/>
                <a:gd name="T119" fmla="*/ 2087 h 2756"/>
                <a:gd name="T120" fmla="+- 0 6416 2447"/>
                <a:gd name="T121" fmla="*/ T120 w 7628"/>
                <a:gd name="T122" fmla="+- 0 1760 534"/>
                <a:gd name="T123" fmla="*/ 1760 h 2756"/>
                <a:gd name="T124" fmla="+- 0 6548 2447"/>
                <a:gd name="T125" fmla="*/ T124 w 7628"/>
                <a:gd name="T126" fmla="+- 0 2108 534"/>
                <a:gd name="T127" fmla="*/ 2108 h 2756"/>
                <a:gd name="T128" fmla="+- 0 6678 2447"/>
                <a:gd name="T129" fmla="*/ T128 w 7628"/>
                <a:gd name="T130" fmla="+- 0 1933 534"/>
                <a:gd name="T131" fmla="*/ 1933 h 2756"/>
                <a:gd name="T132" fmla="+- 0 6791 2447"/>
                <a:gd name="T133" fmla="*/ T132 w 7628"/>
                <a:gd name="T134" fmla="+- 0 2108 534"/>
                <a:gd name="T135" fmla="*/ 2108 h 2756"/>
                <a:gd name="T136" fmla="+- 0 6920 2447"/>
                <a:gd name="T137" fmla="*/ T136 w 7628"/>
                <a:gd name="T138" fmla="+- 0 2199 534"/>
                <a:gd name="T139" fmla="*/ 2199 h 2756"/>
                <a:gd name="T140" fmla="+- 0 7052 2447"/>
                <a:gd name="T141" fmla="*/ T140 w 7628"/>
                <a:gd name="T142" fmla="+- 0 2329 534"/>
                <a:gd name="T143" fmla="*/ 2329 h 2756"/>
                <a:gd name="T144" fmla="+- 0 7182 2447"/>
                <a:gd name="T145" fmla="*/ T144 w 7628"/>
                <a:gd name="T146" fmla="+- 0 2415 534"/>
                <a:gd name="T147" fmla="*/ 2415 h 2756"/>
                <a:gd name="T148" fmla="+- 0 7314 2447"/>
                <a:gd name="T149" fmla="*/ T148 w 7628"/>
                <a:gd name="T150" fmla="+- 0 2279 534"/>
                <a:gd name="T151" fmla="*/ 2279 h 2756"/>
                <a:gd name="T152" fmla="+- 0 7424 2447"/>
                <a:gd name="T153" fmla="*/ T152 w 7628"/>
                <a:gd name="T154" fmla="+- 0 2447 534"/>
                <a:gd name="T155" fmla="*/ 2447 h 2756"/>
                <a:gd name="T156" fmla="+- 0 7556 2447"/>
                <a:gd name="T157" fmla="*/ T156 w 7628"/>
                <a:gd name="T158" fmla="+- 0 2845 534"/>
                <a:gd name="T159" fmla="*/ 2845 h 2756"/>
                <a:gd name="T160" fmla="+- 0 7686 2447"/>
                <a:gd name="T161" fmla="*/ T160 w 7628"/>
                <a:gd name="T162" fmla="+- 0 2795 534"/>
                <a:gd name="T163" fmla="*/ 2795 h 2756"/>
                <a:gd name="T164" fmla="+- 0 7818 2447"/>
                <a:gd name="T165" fmla="*/ T164 w 7628"/>
                <a:gd name="T166" fmla="+- 0 3035 534"/>
                <a:gd name="T167" fmla="*/ 3035 h 2756"/>
                <a:gd name="T168" fmla="+- 0 7948 2447"/>
                <a:gd name="T169" fmla="*/ T168 w 7628"/>
                <a:gd name="T170" fmla="+- 0 2711 534"/>
                <a:gd name="T171" fmla="*/ 2711 h 2756"/>
                <a:gd name="T172" fmla="+- 0 8060 2447"/>
                <a:gd name="T173" fmla="*/ T172 w 7628"/>
                <a:gd name="T174" fmla="+- 0 1976 534"/>
                <a:gd name="T175" fmla="*/ 1976 h 2756"/>
                <a:gd name="T176" fmla="+- 0 8190 2447"/>
                <a:gd name="T177" fmla="*/ T176 w 7628"/>
                <a:gd name="T178" fmla="+- 0 1787 534"/>
                <a:gd name="T179" fmla="*/ 1787 h 2756"/>
                <a:gd name="T180" fmla="+- 0 8322 2447"/>
                <a:gd name="T181" fmla="*/ T180 w 7628"/>
                <a:gd name="T182" fmla="+- 0 1993 534"/>
                <a:gd name="T183" fmla="*/ 1993 h 2756"/>
                <a:gd name="T184" fmla="+- 0 8452 2447"/>
                <a:gd name="T185" fmla="*/ T184 w 7628"/>
                <a:gd name="T186" fmla="+- 0 2211 534"/>
                <a:gd name="T187" fmla="*/ 2211 h 2756"/>
                <a:gd name="T188" fmla="+- 0 8584 2447"/>
                <a:gd name="T189" fmla="*/ T188 w 7628"/>
                <a:gd name="T190" fmla="+- 0 2487 534"/>
                <a:gd name="T191" fmla="*/ 2487 h 2756"/>
                <a:gd name="T192" fmla="+- 0 8694 2447"/>
                <a:gd name="T193" fmla="*/ T192 w 7628"/>
                <a:gd name="T194" fmla="+- 0 2833 534"/>
                <a:gd name="T195" fmla="*/ 2833 h 2756"/>
                <a:gd name="T196" fmla="+- 0 8836 2447"/>
                <a:gd name="T197" fmla="*/ T196 w 7628"/>
                <a:gd name="T198" fmla="+- 0 2785 534"/>
                <a:gd name="T199" fmla="*/ 2785 h 2756"/>
                <a:gd name="T200" fmla="+- 0 8977 2447"/>
                <a:gd name="T201" fmla="*/ T200 w 7628"/>
                <a:gd name="T202" fmla="+- 0 2634 534"/>
                <a:gd name="T203" fmla="*/ 2634 h 2756"/>
                <a:gd name="T204" fmla="+- 0 9107 2447"/>
                <a:gd name="T205" fmla="*/ T204 w 7628"/>
                <a:gd name="T206" fmla="+- 0 2605 534"/>
                <a:gd name="T207" fmla="*/ 2605 h 2756"/>
                <a:gd name="T208" fmla="+- 0 9239 2447"/>
                <a:gd name="T209" fmla="*/ T208 w 7628"/>
                <a:gd name="T210" fmla="+- 0 2499 534"/>
                <a:gd name="T211" fmla="*/ 2499 h 2756"/>
                <a:gd name="T212" fmla="+- 0 9368 2447"/>
                <a:gd name="T213" fmla="*/ T212 w 7628"/>
                <a:gd name="T214" fmla="+- 0 2814 534"/>
                <a:gd name="T215" fmla="*/ 2814 h 2756"/>
                <a:gd name="T216" fmla="+- 0 9500 2447"/>
                <a:gd name="T217" fmla="*/ T216 w 7628"/>
                <a:gd name="T218" fmla="+- 0 2927 534"/>
                <a:gd name="T219" fmla="*/ 2927 h 2756"/>
                <a:gd name="T220" fmla="+- 0 9611 2447"/>
                <a:gd name="T221" fmla="*/ T220 w 7628"/>
                <a:gd name="T222" fmla="+- 0 2919 534"/>
                <a:gd name="T223" fmla="*/ 2919 h 2756"/>
                <a:gd name="T224" fmla="+- 0 9743 2447"/>
                <a:gd name="T225" fmla="*/ T224 w 7628"/>
                <a:gd name="T226" fmla="+- 0 2996 534"/>
                <a:gd name="T227" fmla="*/ 2996 h 2756"/>
                <a:gd name="T228" fmla="+- 0 9872 2447"/>
                <a:gd name="T229" fmla="*/ T228 w 7628"/>
                <a:gd name="T230" fmla="+- 0 3008 534"/>
                <a:gd name="T231" fmla="*/ 3008 h 2756"/>
                <a:gd name="T232" fmla="+- 0 10024 2447"/>
                <a:gd name="T233" fmla="*/ T232 w 7628"/>
                <a:gd name="T234" fmla="+- 0 3193 534"/>
                <a:gd name="T235" fmla="*/ 3193 h 27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7628" h="2756">
                  <a:moveTo>
                    <a:pt x="0" y="175"/>
                  </a:moveTo>
                  <a:lnTo>
                    <a:pt x="12" y="187"/>
                  </a:lnTo>
                  <a:lnTo>
                    <a:pt x="21" y="194"/>
                  </a:lnTo>
                  <a:lnTo>
                    <a:pt x="31" y="175"/>
                  </a:lnTo>
                  <a:lnTo>
                    <a:pt x="41" y="79"/>
                  </a:lnTo>
                  <a:lnTo>
                    <a:pt x="72" y="67"/>
                  </a:lnTo>
                  <a:lnTo>
                    <a:pt x="81" y="62"/>
                  </a:lnTo>
                  <a:lnTo>
                    <a:pt x="91" y="110"/>
                  </a:lnTo>
                  <a:lnTo>
                    <a:pt x="101" y="113"/>
                  </a:lnTo>
                  <a:lnTo>
                    <a:pt x="141" y="60"/>
                  </a:lnTo>
                  <a:lnTo>
                    <a:pt x="151" y="0"/>
                  </a:lnTo>
                  <a:lnTo>
                    <a:pt x="163" y="185"/>
                  </a:lnTo>
                  <a:lnTo>
                    <a:pt x="173" y="437"/>
                  </a:lnTo>
                  <a:lnTo>
                    <a:pt x="182" y="672"/>
                  </a:lnTo>
                  <a:lnTo>
                    <a:pt x="213" y="729"/>
                  </a:lnTo>
                  <a:lnTo>
                    <a:pt x="223" y="734"/>
                  </a:lnTo>
                  <a:lnTo>
                    <a:pt x="233" y="773"/>
                  </a:lnTo>
                  <a:lnTo>
                    <a:pt x="242" y="845"/>
                  </a:lnTo>
                  <a:lnTo>
                    <a:pt x="252" y="753"/>
                  </a:lnTo>
                  <a:lnTo>
                    <a:pt x="283" y="669"/>
                  </a:lnTo>
                  <a:lnTo>
                    <a:pt x="293" y="578"/>
                  </a:lnTo>
                  <a:lnTo>
                    <a:pt x="302" y="501"/>
                  </a:lnTo>
                  <a:lnTo>
                    <a:pt x="312" y="621"/>
                  </a:lnTo>
                  <a:lnTo>
                    <a:pt x="324" y="578"/>
                  </a:lnTo>
                  <a:lnTo>
                    <a:pt x="353" y="444"/>
                  </a:lnTo>
                  <a:lnTo>
                    <a:pt x="362" y="545"/>
                  </a:lnTo>
                  <a:lnTo>
                    <a:pt x="374" y="509"/>
                  </a:lnTo>
                  <a:lnTo>
                    <a:pt x="384" y="621"/>
                  </a:lnTo>
                  <a:lnTo>
                    <a:pt x="393" y="588"/>
                  </a:lnTo>
                  <a:lnTo>
                    <a:pt x="425" y="648"/>
                  </a:lnTo>
                  <a:lnTo>
                    <a:pt x="434" y="734"/>
                  </a:lnTo>
                  <a:lnTo>
                    <a:pt x="444" y="581"/>
                  </a:lnTo>
                  <a:lnTo>
                    <a:pt x="453" y="768"/>
                  </a:lnTo>
                  <a:lnTo>
                    <a:pt x="463" y="648"/>
                  </a:lnTo>
                  <a:lnTo>
                    <a:pt x="494" y="787"/>
                  </a:lnTo>
                  <a:lnTo>
                    <a:pt x="504" y="768"/>
                  </a:lnTo>
                  <a:lnTo>
                    <a:pt x="513" y="847"/>
                  </a:lnTo>
                  <a:lnTo>
                    <a:pt x="525" y="797"/>
                  </a:lnTo>
                  <a:lnTo>
                    <a:pt x="535" y="655"/>
                  </a:lnTo>
                  <a:lnTo>
                    <a:pt x="564" y="669"/>
                  </a:lnTo>
                  <a:lnTo>
                    <a:pt x="576" y="602"/>
                  </a:lnTo>
                  <a:lnTo>
                    <a:pt x="585" y="734"/>
                  </a:lnTo>
                  <a:lnTo>
                    <a:pt x="595" y="782"/>
                  </a:lnTo>
                  <a:lnTo>
                    <a:pt x="605" y="821"/>
                  </a:lnTo>
                  <a:lnTo>
                    <a:pt x="636" y="701"/>
                  </a:lnTo>
                  <a:lnTo>
                    <a:pt x="645" y="842"/>
                  </a:lnTo>
                  <a:lnTo>
                    <a:pt x="655" y="854"/>
                  </a:lnTo>
                  <a:lnTo>
                    <a:pt x="665" y="845"/>
                  </a:lnTo>
                  <a:lnTo>
                    <a:pt x="677" y="809"/>
                  </a:lnTo>
                  <a:lnTo>
                    <a:pt x="705" y="734"/>
                  </a:lnTo>
                  <a:lnTo>
                    <a:pt x="715" y="782"/>
                  </a:lnTo>
                  <a:lnTo>
                    <a:pt x="727" y="782"/>
                  </a:lnTo>
                  <a:lnTo>
                    <a:pt x="737" y="729"/>
                  </a:lnTo>
                  <a:lnTo>
                    <a:pt x="746" y="789"/>
                  </a:lnTo>
                  <a:lnTo>
                    <a:pt x="777" y="794"/>
                  </a:lnTo>
                  <a:lnTo>
                    <a:pt x="787" y="905"/>
                  </a:lnTo>
                  <a:lnTo>
                    <a:pt x="797" y="981"/>
                  </a:lnTo>
                  <a:lnTo>
                    <a:pt x="806" y="1205"/>
                  </a:lnTo>
                  <a:lnTo>
                    <a:pt x="816" y="933"/>
                  </a:lnTo>
                  <a:lnTo>
                    <a:pt x="847" y="878"/>
                  </a:lnTo>
                  <a:lnTo>
                    <a:pt x="857" y="852"/>
                  </a:lnTo>
                  <a:lnTo>
                    <a:pt x="866" y="883"/>
                  </a:lnTo>
                  <a:lnTo>
                    <a:pt x="878" y="756"/>
                  </a:lnTo>
                  <a:lnTo>
                    <a:pt x="888" y="746"/>
                  </a:lnTo>
                  <a:lnTo>
                    <a:pt x="917" y="681"/>
                  </a:lnTo>
                  <a:lnTo>
                    <a:pt x="929" y="705"/>
                  </a:lnTo>
                  <a:lnTo>
                    <a:pt x="938" y="602"/>
                  </a:lnTo>
                  <a:lnTo>
                    <a:pt x="948" y="641"/>
                  </a:lnTo>
                  <a:lnTo>
                    <a:pt x="957" y="684"/>
                  </a:lnTo>
                  <a:lnTo>
                    <a:pt x="989" y="720"/>
                  </a:lnTo>
                  <a:lnTo>
                    <a:pt x="998" y="816"/>
                  </a:lnTo>
                  <a:lnTo>
                    <a:pt x="1008" y="756"/>
                  </a:lnTo>
                  <a:lnTo>
                    <a:pt x="1017" y="581"/>
                  </a:lnTo>
                  <a:lnTo>
                    <a:pt x="1029" y="494"/>
                  </a:lnTo>
                  <a:lnTo>
                    <a:pt x="1058" y="494"/>
                  </a:lnTo>
                  <a:lnTo>
                    <a:pt x="1068" y="441"/>
                  </a:lnTo>
                  <a:lnTo>
                    <a:pt x="1080" y="425"/>
                  </a:lnTo>
                  <a:lnTo>
                    <a:pt x="1089" y="410"/>
                  </a:lnTo>
                  <a:lnTo>
                    <a:pt x="1099" y="321"/>
                  </a:lnTo>
                  <a:lnTo>
                    <a:pt x="1130" y="501"/>
                  </a:lnTo>
                  <a:lnTo>
                    <a:pt x="1140" y="583"/>
                  </a:lnTo>
                  <a:lnTo>
                    <a:pt x="1149" y="391"/>
                  </a:lnTo>
                  <a:lnTo>
                    <a:pt x="1159" y="345"/>
                  </a:lnTo>
                  <a:lnTo>
                    <a:pt x="1169" y="288"/>
                  </a:lnTo>
                  <a:lnTo>
                    <a:pt x="1200" y="264"/>
                  </a:lnTo>
                  <a:lnTo>
                    <a:pt x="1209" y="307"/>
                  </a:lnTo>
                  <a:lnTo>
                    <a:pt x="1219" y="156"/>
                  </a:lnTo>
                  <a:lnTo>
                    <a:pt x="1229" y="163"/>
                  </a:lnTo>
                  <a:lnTo>
                    <a:pt x="1241" y="168"/>
                  </a:lnTo>
                  <a:lnTo>
                    <a:pt x="1269" y="62"/>
                  </a:lnTo>
                  <a:lnTo>
                    <a:pt x="1279" y="31"/>
                  </a:lnTo>
                  <a:lnTo>
                    <a:pt x="1291" y="67"/>
                  </a:lnTo>
                  <a:lnTo>
                    <a:pt x="1301" y="247"/>
                  </a:lnTo>
                  <a:lnTo>
                    <a:pt x="1310" y="177"/>
                  </a:lnTo>
                  <a:lnTo>
                    <a:pt x="1341" y="329"/>
                  </a:lnTo>
                  <a:lnTo>
                    <a:pt x="1351" y="559"/>
                  </a:lnTo>
                  <a:lnTo>
                    <a:pt x="1361" y="588"/>
                  </a:lnTo>
                  <a:lnTo>
                    <a:pt x="1370" y="701"/>
                  </a:lnTo>
                  <a:lnTo>
                    <a:pt x="1380" y="655"/>
                  </a:lnTo>
                  <a:lnTo>
                    <a:pt x="1411" y="684"/>
                  </a:lnTo>
                  <a:lnTo>
                    <a:pt x="1421" y="713"/>
                  </a:lnTo>
                  <a:lnTo>
                    <a:pt x="1430" y="758"/>
                  </a:lnTo>
                  <a:lnTo>
                    <a:pt x="1442" y="823"/>
                  </a:lnTo>
                  <a:lnTo>
                    <a:pt x="1452" y="650"/>
                  </a:lnTo>
                  <a:lnTo>
                    <a:pt x="1481" y="650"/>
                  </a:lnTo>
                  <a:lnTo>
                    <a:pt x="1493" y="727"/>
                  </a:lnTo>
                  <a:lnTo>
                    <a:pt x="1502" y="804"/>
                  </a:lnTo>
                  <a:lnTo>
                    <a:pt x="1512" y="770"/>
                  </a:lnTo>
                  <a:lnTo>
                    <a:pt x="1521" y="775"/>
                  </a:lnTo>
                  <a:lnTo>
                    <a:pt x="1553" y="847"/>
                  </a:lnTo>
                  <a:lnTo>
                    <a:pt x="1562" y="921"/>
                  </a:lnTo>
                  <a:lnTo>
                    <a:pt x="1572" y="941"/>
                  </a:lnTo>
                  <a:lnTo>
                    <a:pt x="1581" y="900"/>
                  </a:lnTo>
                  <a:lnTo>
                    <a:pt x="1593" y="835"/>
                  </a:lnTo>
                  <a:lnTo>
                    <a:pt x="1622" y="801"/>
                  </a:lnTo>
                  <a:lnTo>
                    <a:pt x="1632" y="674"/>
                  </a:lnTo>
                  <a:lnTo>
                    <a:pt x="1644" y="525"/>
                  </a:lnTo>
                  <a:lnTo>
                    <a:pt x="1653" y="530"/>
                  </a:lnTo>
                  <a:lnTo>
                    <a:pt x="1663" y="427"/>
                  </a:lnTo>
                  <a:lnTo>
                    <a:pt x="1694" y="425"/>
                  </a:lnTo>
                  <a:lnTo>
                    <a:pt x="1704" y="602"/>
                  </a:lnTo>
                  <a:lnTo>
                    <a:pt x="1713" y="485"/>
                  </a:lnTo>
                  <a:lnTo>
                    <a:pt x="1723" y="554"/>
                  </a:lnTo>
                  <a:lnTo>
                    <a:pt x="1733" y="588"/>
                  </a:lnTo>
                  <a:lnTo>
                    <a:pt x="1764" y="679"/>
                  </a:lnTo>
                  <a:lnTo>
                    <a:pt x="1773" y="693"/>
                  </a:lnTo>
                  <a:lnTo>
                    <a:pt x="1783" y="849"/>
                  </a:lnTo>
                  <a:lnTo>
                    <a:pt x="1795" y="897"/>
                  </a:lnTo>
                  <a:lnTo>
                    <a:pt x="1805" y="888"/>
                  </a:lnTo>
                  <a:lnTo>
                    <a:pt x="1833" y="955"/>
                  </a:lnTo>
                  <a:lnTo>
                    <a:pt x="1845" y="998"/>
                  </a:lnTo>
                  <a:lnTo>
                    <a:pt x="1855" y="1013"/>
                  </a:lnTo>
                  <a:lnTo>
                    <a:pt x="1865" y="965"/>
                  </a:lnTo>
                  <a:lnTo>
                    <a:pt x="1874" y="840"/>
                  </a:lnTo>
                  <a:lnTo>
                    <a:pt x="1905" y="811"/>
                  </a:lnTo>
                  <a:lnTo>
                    <a:pt x="1915" y="830"/>
                  </a:lnTo>
                  <a:lnTo>
                    <a:pt x="1925" y="996"/>
                  </a:lnTo>
                  <a:lnTo>
                    <a:pt x="1934" y="986"/>
                  </a:lnTo>
                  <a:lnTo>
                    <a:pt x="1946" y="967"/>
                  </a:lnTo>
                  <a:lnTo>
                    <a:pt x="1975" y="1065"/>
                  </a:lnTo>
                  <a:lnTo>
                    <a:pt x="1985" y="1063"/>
                  </a:lnTo>
                  <a:lnTo>
                    <a:pt x="1997" y="1058"/>
                  </a:lnTo>
                  <a:lnTo>
                    <a:pt x="2006" y="936"/>
                  </a:lnTo>
                  <a:lnTo>
                    <a:pt x="2016" y="998"/>
                  </a:lnTo>
                  <a:lnTo>
                    <a:pt x="2047" y="1001"/>
                  </a:lnTo>
                  <a:lnTo>
                    <a:pt x="2057" y="1063"/>
                  </a:lnTo>
                  <a:lnTo>
                    <a:pt x="2066" y="1041"/>
                  </a:lnTo>
                  <a:lnTo>
                    <a:pt x="2076" y="1034"/>
                  </a:lnTo>
                  <a:lnTo>
                    <a:pt x="2085" y="957"/>
                  </a:lnTo>
                  <a:lnTo>
                    <a:pt x="2117" y="1017"/>
                  </a:lnTo>
                  <a:lnTo>
                    <a:pt x="2126" y="1089"/>
                  </a:lnTo>
                  <a:lnTo>
                    <a:pt x="2136" y="1212"/>
                  </a:lnTo>
                  <a:lnTo>
                    <a:pt x="2145" y="1032"/>
                  </a:lnTo>
                  <a:lnTo>
                    <a:pt x="2157" y="1137"/>
                  </a:lnTo>
                  <a:lnTo>
                    <a:pt x="2186" y="1087"/>
                  </a:lnTo>
                  <a:lnTo>
                    <a:pt x="2196" y="1152"/>
                  </a:lnTo>
                  <a:lnTo>
                    <a:pt x="2208" y="1133"/>
                  </a:lnTo>
                  <a:lnTo>
                    <a:pt x="2217" y="1097"/>
                  </a:lnTo>
                  <a:lnTo>
                    <a:pt x="2227" y="1063"/>
                  </a:lnTo>
                  <a:lnTo>
                    <a:pt x="2258" y="1053"/>
                  </a:lnTo>
                  <a:lnTo>
                    <a:pt x="2268" y="1111"/>
                  </a:lnTo>
                  <a:lnTo>
                    <a:pt x="2277" y="1087"/>
                  </a:lnTo>
                  <a:lnTo>
                    <a:pt x="2287" y="1089"/>
                  </a:lnTo>
                  <a:lnTo>
                    <a:pt x="2297" y="1212"/>
                  </a:lnTo>
                  <a:lnTo>
                    <a:pt x="2328" y="1265"/>
                  </a:lnTo>
                  <a:lnTo>
                    <a:pt x="2337" y="1236"/>
                  </a:lnTo>
                  <a:lnTo>
                    <a:pt x="2347" y="1274"/>
                  </a:lnTo>
                  <a:lnTo>
                    <a:pt x="2359" y="1281"/>
                  </a:lnTo>
                  <a:lnTo>
                    <a:pt x="2369" y="1243"/>
                  </a:lnTo>
                  <a:lnTo>
                    <a:pt x="2397" y="1265"/>
                  </a:lnTo>
                  <a:lnTo>
                    <a:pt x="2409" y="1183"/>
                  </a:lnTo>
                  <a:lnTo>
                    <a:pt x="2419" y="1077"/>
                  </a:lnTo>
                  <a:lnTo>
                    <a:pt x="2429" y="1190"/>
                  </a:lnTo>
                  <a:lnTo>
                    <a:pt x="2438" y="1157"/>
                  </a:lnTo>
                  <a:lnTo>
                    <a:pt x="2469" y="1181"/>
                  </a:lnTo>
                  <a:lnTo>
                    <a:pt x="2479" y="1200"/>
                  </a:lnTo>
                  <a:lnTo>
                    <a:pt x="2489" y="1260"/>
                  </a:lnTo>
                  <a:lnTo>
                    <a:pt x="2498" y="1392"/>
                  </a:lnTo>
                  <a:lnTo>
                    <a:pt x="2510" y="1387"/>
                  </a:lnTo>
                  <a:lnTo>
                    <a:pt x="2539" y="1512"/>
                  </a:lnTo>
                  <a:lnTo>
                    <a:pt x="2549" y="1584"/>
                  </a:lnTo>
                  <a:lnTo>
                    <a:pt x="2561" y="1483"/>
                  </a:lnTo>
                  <a:lnTo>
                    <a:pt x="2570" y="1461"/>
                  </a:lnTo>
                  <a:lnTo>
                    <a:pt x="2580" y="1449"/>
                  </a:lnTo>
                  <a:lnTo>
                    <a:pt x="2611" y="1394"/>
                  </a:lnTo>
                  <a:lnTo>
                    <a:pt x="2621" y="1401"/>
                  </a:lnTo>
                  <a:lnTo>
                    <a:pt x="2630" y="1341"/>
                  </a:lnTo>
                  <a:lnTo>
                    <a:pt x="2640" y="1380"/>
                  </a:lnTo>
                  <a:lnTo>
                    <a:pt x="2649" y="1447"/>
                  </a:lnTo>
                  <a:lnTo>
                    <a:pt x="2690" y="1382"/>
                  </a:lnTo>
                  <a:lnTo>
                    <a:pt x="2700" y="1303"/>
                  </a:lnTo>
                  <a:lnTo>
                    <a:pt x="2712" y="1298"/>
                  </a:lnTo>
                  <a:lnTo>
                    <a:pt x="2721" y="1245"/>
                  </a:lnTo>
                  <a:lnTo>
                    <a:pt x="2762" y="1061"/>
                  </a:lnTo>
                  <a:lnTo>
                    <a:pt x="2772" y="1116"/>
                  </a:lnTo>
                  <a:lnTo>
                    <a:pt x="2781" y="1077"/>
                  </a:lnTo>
                  <a:lnTo>
                    <a:pt x="2791" y="1123"/>
                  </a:lnTo>
                  <a:lnTo>
                    <a:pt x="2822" y="1284"/>
                  </a:lnTo>
                  <a:lnTo>
                    <a:pt x="2832" y="1248"/>
                  </a:lnTo>
                  <a:lnTo>
                    <a:pt x="2841" y="1289"/>
                  </a:lnTo>
                  <a:lnTo>
                    <a:pt x="2851" y="1344"/>
                  </a:lnTo>
                  <a:lnTo>
                    <a:pt x="2863" y="1356"/>
                  </a:lnTo>
                  <a:lnTo>
                    <a:pt x="2892" y="1353"/>
                  </a:lnTo>
                  <a:lnTo>
                    <a:pt x="2901" y="1423"/>
                  </a:lnTo>
                  <a:lnTo>
                    <a:pt x="2913" y="1274"/>
                  </a:lnTo>
                  <a:lnTo>
                    <a:pt x="2923" y="1320"/>
                  </a:lnTo>
                  <a:lnTo>
                    <a:pt x="2933" y="1358"/>
                  </a:lnTo>
                  <a:lnTo>
                    <a:pt x="2964" y="1293"/>
                  </a:lnTo>
                  <a:lnTo>
                    <a:pt x="2973" y="1373"/>
                  </a:lnTo>
                  <a:lnTo>
                    <a:pt x="2983" y="1265"/>
                  </a:lnTo>
                  <a:lnTo>
                    <a:pt x="2993" y="1236"/>
                  </a:lnTo>
                  <a:lnTo>
                    <a:pt x="3002" y="1173"/>
                  </a:lnTo>
                  <a:lnTo>
                    <a:pt x="3033" y="1190"/>
                  </a:lnTo>
                  <a:lnTo>
                    <a:pt x="3043" y="1313"/>
                  </a:lnTo>
                  <a:lnTo>
                    <a:pt x="3053" y="1298"/>
                  </a:lnTo>
                  <a:lnTo>
                    <a:pt x="3062" y="1332"/>
                  </a:lnTo>
                  <a:lnTo>
                    <a:pt x="3074" y="1365"/>
                  </a:lnTo>
                  <a:lnTo>
                    <a:pt x="3103" y="1380"/>
                  </a:lnTo>
                  <a:lnTo>
                    <a:pt x="3113" y="1281"/>
                  </a:lnTo>
                  <a:lnTo>
                    <a:pt x="3125" y="1250"/>
                  </a:lnTo>
                  <a:lnTo>
                    <a:pt x="3134" y="1257"/>
                  </a:lnTo>
                  <a:lnTo>
                    <a:pt x="3144" y="1279"/>
                  </a:lnTo>
                  <a:lnTo>
                    <a:pt x="3175" y="1301"/>
                  </a:lnTo>
                  <a:lnTo>
                    <a:pt x="3185" y="1250"/>
                  </a:lnTo>
                  <a:lnTo>
                    <a:pt x="3194" y="1233"/>
                  </a:lnTo>
                  <a:lnTo>
                    <a:pt x="3204" y="1269"/>
                  </a:lnTo>
                  <a:lnTo>
                    <a:pt x="3213" y="1428"/>
                  </a:lnTo>
                  <a:lnTo>
                    <a:pt x="3245" y="1459"/>
                  </a:lnTo>
                  <a:lnTo>
                    <a:pt x="3254" y="1445"/>
                  </a:lnTo>
                  <a:lnTo>
                    <a:pt x="3264" y="1478"/>
                  </a:lnTo>
                  <a:lnTo>
                    <a:pt x="3276" y="1421"/>
                  </a:lnTo>
                  <a:lnTo>
                    <a:pt x="3285" y="1413"/>
                  </a:lnTo>
                  <a:lnTo>
                    <a:pt x="3314" y="1365"/>
                  </a:lnTo>
                  <a:lnTo>
                    <a:pt x="3326" y="1406"/>
                  </a:lnTo>
                  <a:lnTo>
                    <a:pt x="3336" y="1401"/>
                  </a:lnTo>
                  <a:lnTo>
                    <a:pt x="3345" y="1286"/>
                  </a:lnTo>
                  <a:lnTo>
                    <a:pt x="3355" y="1351"/>
                  </a:lnTo>
                  <a:lnTo>
                    <a:pt x="3386" y="1392"/>
                  </a:lnTo>
                  <a:lnTo>
                    <a:pt x="3396" y="1363"/>
                  </a:lnTo>
                  <a:lnTo>
                    <a:pt x="3405" y="1358"/>
                  </a:lnTo>
                  <a:lnTo>
                    <a:pt x="3415" y="1397"/>
                  </a:lnTo>
                  <a:lnTo>
                    <a:pt x="3427" y="1380"/>
                  </a:lnTo>
                  <a:lnTo>
                    <a:pt x="3456" y="1411"/>
                  </a:lnTo>
                  <a:lnTo>
                    <a:pt x="3465" y="1351"/>
                  </a:lnTo>
                  <a:lnTo>
                    <a:pt x="3477" y="1382"/>
                  </a:lnTo>
                  <a:lnTo>
                    <a:pt x="3487" y="1488"/>
                  </a:lnTo>
                  <a:lnTo>
                    <a:pt x="3497" y="1502"/>
                  </a:lnTo>
                  <a:lnTo>
                    <a:pt x="3528" y="1445"/>
                  </a:lnTo>
                  <a:lnTo>
                    <a:pt x="3537" y="1428"/>
                  </a:lnTo>
                  <a:lnTo>
                    <a:pt x="3547" y="1442"/>
                  </a:lnTo>
                  <a:lnTo>
                    <a:pt x="3557" y="1459"/>
                  </a:lnTo>
                  <a:lnTo>
                    <a:pt x="3566" y="1567"/>
                  </a:lnTo>
                  <a:lnTo>
                    <a:pt x="3597" y="1545"/>
                  </a:lnTo>
                  <a:lnTo>
                    <a:pt x="3607" y="1449"/>
                  </a:lnTo>
                  <a:lnTo>
                    <a:pt x="3617" y="1485"/>
                  </a:lnTo>
                  <a:lnTo>
                    <a:pt x="3629" y="1464"/>
                  </a:lnTo>
                  <a:lnTo>
                    <a:pt x="3667" y="1512"/>
                  </a:lnTo>
                  <a:lnTo>
                    <a:pt x="3679" y="1449"/>
                  </a:lnTo>
                  <a:lnTo>
                    <a:pt x="3689" y="1423"/>
                  </a:lnTo>
                  <a:lnTo>
                    <a:pt x="3698" y="1413"/>
                  </a:lnTo>
                  <a:lnTo>
                    <a:pt x="3708" y="1421"/>
                  </a:lnTo>
                  <a:lnTo>
                    <a:pt x="3739" y="1409"/>
                  </a:lnTo>
                  <a:lnTo>
                    <a:pt x="3749" y="1466"/>
                  </a:lnTo>
                  <a:lnTo>
                    <a:pt x="3758" y="1442"/>
                  </a:lnTo>
                  <a:lnTo>
                    <a:pt x="3768" y="1457"/>
                  </a:lnTo>
                  <a:lnTo>
                    <a:pt x="3780" y="1461"/>
                  </a:lnTo>
                  <a:lnTo>
                    <a:pt x="3809" y="1584"/>
                  </a:lnTo>
                  <a:lnTo>
                    <a:pt x="3818" y="1579"/>
                  </a:lnTo>
                  <a:lnTo>
                    <a:pt x="3830" y="1512"/>
                  </a:lnTo>
                  <a:lnTo>
                    <a:pt x="3840" y="1553"/>
                  </a:lnTo>
                  <a:lnTo>
                    <a:pt x="3849" y="1502"/>
                  </a:lnTo>
                  <a:lnTo>
                    <a:pt x="3881" y="1447"/>
                  </a:lnTo>
                  <a:lnTo>
                    <a:pt x="3890" y="1380"/>
                  </a:lnTo>
                  <a:lnTo>
                    <a:pt x="3900" y="1454"/>
                  </a:lnTo>
                  <a:lnTo>
                    <a:pt x="3909" y="1411"/>
                  </a:lnTo>
                  <a:lnTo>
                    <a:pt x="3919" y="1322"/>
                  </a:lnTo>
                  <a:lnTo>
                    <a:pt x="3950" y="1317"/>
                  </a:lnTo>
                  <a:lnTo>
                    <a:pt x="3960" y="1183"/>
                  </a:lnTo>
                  <a:lnTo>
                    <a:pt x="3969" y="1226"/>
                  </a:lnTo>
                  <a:lnTo>
                    <a:pt x="3979" y="1183"/>
                  </a:lnTo>
                  <a:lnTo>
                    <a:pt x="3991" y="1272"/>
                  </a:lnTo>
                  <a:lnTo>
                    <a:pt x="4020" y="1349"/>
                  </a:lnTo>
                  <a:lnTo>
                    <a:pt x="4029" y="1409"/>
                  </a:lnTo>
                  <a:lnTo>
                    <a:pt x="4041" y="1466"/>
                  </a:lnTo>
                  <a:lnTo>
                    <a:pt x="4051" y="1447"/>
                  </a:lnTo>
                  <a:lnTo>
                    <a:pt x="4061" y="1529"/>
                  </a:lnTo>
                  <a:lnTo>
                    <a:pt x="4092" y="1531"/>
                  </a:lnTo>
                  <a:lnTo>
                    <a:pt x="4101" y="1574"/>
                  </a:lnTo>
                  <a:lnTo>
                    <a:pt x="4111" y="1553"/>
                  </a:lnTo>
                  <a:lnTo>
                    <a:pt x="4121" y="1517"/>
                  </a:lnTo>
                  <a:lnTo>
                    <a:pt x="4130" y="1507"/>
                  </a:lnTo>
                  <a:lnTo>
                    <a:pt x="4161" y="1373"/>
                  </a:lnTo>
                  <a:lnTo>
                    <a:pt x="4171" y="1349"/>
                  </a:lnTo>
                  <a:lnTo>
                    <a:pt x="4181" y="1445"/>
                  </a:lnTo>
                  <a:lnTo>
                    <a:pt x="4193" y="1401"/>
                  </a:lnTo>
                  <a:lnTo>
                    <a:pt x="4202" y="1416"/>
                  </a:lnTo>
                  <a:lnTo>
                    <a:pt x="4231" y="1399"/>
                  </a:lnTo>
                  <a:lnTo>
                    <a:pt x="4243" y="1433"/>
                  </a:lnTo>
                  <a:lnTo>
                    <a:pt x="4253" y="1430"/>
                  </a:lnTo>
                  <a:lnTo>
                    <a:pt x="4262" y="1305"/>
                  </a:lnTo>
                  <a:lnTo>
                    <a:pt x="4272" y="1337"/>
                  </a:lnTo>
                  <a:lnTo>
                    <a:pt x="4303" y="1356"/>
                  </a:lnTo>
                  <a:lnTo>
                    <a:pt x="4313" y="1445"/>
                  </a:lnTo>
                  <a:lnTo>
                    <a:pt x="4322" y="1483"/>
                  </a:lnTo>
                  <a:lnTo>
                    <a:pt x="4332" y="1589"/>
                  </a:lnTo>
                  <a:lnTo>
                    <a:pt x="4344" y="1574"/>
                  </a:lnTo>
                  <a:lnTo>
                    <a:pt x="4373" y="1574"/>
                  </a:lnTo>
                  <a:lnTo>
                    <a:pt x="4382" y="1569"/>
                  </a:lnTo>
                  <a:lnTo>
                    <a:pt x="4394" y="1629"/>
                  </a:lnTo>
                  <a:lnTo>
                    <a:pt x="4404" y="1644"/>
                  </a:lnTo>
                  <a:lnTo>
                    <a:pt x="4413" y="1653"/>
                  </a:lnTo>
                  <a:lnTo>
                    <a:pt x="4445" y="1649"/>
                  </a:lnTo>
                  <a:lnTo>
                    <a:pt x="4454" y="1677"/>
                  </a:lnTo>
                  <a:lnTo>
                    <a:pt x="4464" y="1651"/>
                  </a:lnTo>
                  <a:lnTo>
                    <a:pt x="4473" y="1665"/>
                  </a:lnTo>
                  <a:lnTo>
                    <a:pt x="4483" y="1632"/>
                  </a:lnTo>
                  <a:lnTo>
                    <a:pt x="4514" y="1637"/>
                  </a:lnTo>
                  <a:lnTo>
                    <a:pt x="4524" y="1603"/>
                  </a:lnTo>
                  <a:lnTo>
                    <a:pt x="4533" y="1593"/>
                  </a:lnTo>
                  <a:lnTo>
                    <a:pt x="4545" y="1658"/>
                  </a:lnTo>
                  <a:lnTo>
                    <a:pt x="4555" y="1697"/>
                  </a:lnTo>
                  <a:lnTo>
                    <a:pt x="4584" y="1817"/>
                  </a:lnTo>
                  <a:lnTo>
                    <a:pt x="4596" y="1788"/>
                  </a:lnTo>
                  <a:lnTo>
                    <a:pt x="4605" y="1795"/>
                  </a:lnTo>
                  <a:lnTo>
                    <a:pt x="4615" y="1901"/>
                  </a:lnTo>
                  <a:lnTo>
                    <a:pt x="4625" y="1742"/>
                  </a:lnTo>
                  <a:lnTo>
                    <a:pt x="4656" y="1661"/>
                  </a:lnTo>
                  <a:lnTo>
                    <a:pt x="4665" y="1649"/>
                  </a:lnTo>
                  <a:lnTo>
                    <a:pt x="4675" y="1776"/>
                  </a:lnTo>
                  <a:lnTo>
                    <a:pt x="4685" y="1785"/>
                  </a:lnTo>
                  <a:lnTo>
                    <a:pt x="4697" y="1845"/>
                  </a:lnTo>
                  <a:lnTo>
                    <a:pt x="4725" y="1831"/>
                  </a:lnTo>
                  <a:lnTo>
                    <a:pt x="4735" y="1881"/>
                  </a:lnTo>
                  <a:lnTo>
                    <a:pt x="4747" y="1929"/>
                  </a:lnTo>
                  <a:lnTo>
                    <a:pt x="4757" y="1865"/>
                  </a:lnTo>
                  <a:lnTo>
                    <a:pt x="4766" y="1764"/>
                  </a:lnTo>
                  <a:lnTo>
                    <a:pt x="4797" y="1709"/>
                  </a:lnTo>
                  <a:lnTo>
                    <a:pt x="4807" y="1725"/>
                  </a:lnTo>
                  <a:lnTo>
                    <a:pt x="4817" y="1740"/>
                  </a:lnTo>
                  <a:lnTo>
                    <a:pt x="4826" y="1807"/>
                  </a:lnTo>
                  <a:lnTo>
                    <a:pt x="4836" y="1797"/>
                  </a:lnTo>
                  <a:lnTo>
                    <a:pt x="4867" y="1745"/>
                  </a:lnTo>
                  <a:lnTo>
                    <a:pt x="4877" y="1824"/>
                  </a:lnTo>
                  <a:lnTo>
                    <a:pt x="4886" y="1891"/>
                  </a:lnTo>
                  <a:lnTo>
                    <a:pt x="4896" y="1939"/>
                  </a:lnTo>
                  <a:lnTo>
                    <a:pt x="4908" y="1884"/>
                  </a:lnTo>
                  <a:lnTo>
                    <a:pt x="4937" y="1824"/>
                  </a:lnTo>
                  <a:lnTo>
                    <a:pt x="4946" y="1824"/>
                  </a:lnTo>
                  <a:lnTo>
                    <a:pt x="4958" y="1886"/>
                  </a:lnTo>
                  <a:lnTo>
                    <a:pt x="4968" y="1889"/>
                  </a:lnTo>
                  <a:lnTo>
                    <a:pt x="4977" y="1913"/>
                  </a:lnTo>
                  <a:lnTo>
                    <a:pt x="5009" y="1949"/>
                  </a:lnTo>
                  <a:lnTo>
                    <a:pt x="5018" y="1973"/>
                  </a:lnTo>
                  <a:lnTo>
                    <a:pt x="5028" y="2093"/>
                  </a:lnTo>
                  <a:lnTo>
                    <a:pt x="5037" y="2117"/>
                  </a:lnTo>
                  <a:lnTo>
                    <a:pt x="5047" y="2186"/>
                  </a:lnTo>
                  <a:lnTo>
                    <a:pt x="5078" y="2301"/>
                  </a:lnTo>
                  <a:lnTo>
                    <a:pt x="5088" y="2287"/>
                  </a:lnTo>
                  <a:lnTo>
                    <a:pt x="5097" y="2321"/>
                  </a:lnTo>
                  <a:lnTo>
                    <a:pt x="5109" y="2311"/>
                  </a:lnTo>
                  <a:lnTo>
                    <a:pt x="5119" y="2191"/>
                  </a:lnTo>
                  <a:lnTo>
                    <a:pt x="5148" y="2160"/>
                  </a:lnTo>
                  <a:lnTo>
                    <a:pt x="5160" y="2263"/>
                  </a:lnTo>
                  <a:lnTo>
                    <a:pt x="5169" y="2244"/>
                  </a:lnTo>
                  <a:lnTo>
                    <a:pt x="5179" y="2301"/>
                  </a:lnTo>
                  <a:lnTo>
                    <a:pt x="5189" y="2328"/>
                  </a:lnTo>
                  <a:lnTo>
                    <a:pt x="5220" y="2352"/>
                  </a:lnTo>
                  <a:lnTo>
                    <a:pt x="5229" y="2381"/>
                  </a:lnTo>
                  <a:lnTo>
                    <a:pt x="5239" y="2261"/>
                  </a:lnTo>
                  <a:lnTo>
                    <a:pt x="5249" y="2316"/>
                  </a:lnTo>
                  <a:lnTo>
                    <a:pt x="5261" y="2316"/>
                  </a:lnTo>
                  <a:lnTo>
                    <a:pt x="5289" y="2345"/>
                  </a:lnTo>
                  <a:lnTo>
                    <a:pt x="5299" y="2352"/>
                  </a:lnTo>
                  <a:lnTo>
                    <a:pt x="5311" y="2251"/>
                  </a:lnTo>
                  <a:lnTo>
                    <a:pt x="5321" y="2321"/>
                  </a:lnTo>
                  <a:lnTo>
                    <a:pt x="5330" y="2378"/>
                  </a:lnTo>
                  <a:lnTo>
                    <a:pt x="5361" y="2491"/>
                  </a:lnTo>
                  <a:lnTo>
                    <a:pt x="5371" y="2501"/>
                  </a:lnTo>
                  <a:lnTo>
                    <a:pt x="5381" y="2474"/>
                  </a:lnTo>
                  <a:lnTo>
                    <a:pt x="5390" y="2328"/>
                  </a:lnTo>
                  <a:lnTo>
                    <a:pt x="5400" y="2349"/>
                  </a:lnTo>
                  <a:lnTo>
                    <a:pt x="5431" y="2364"/>
                  </a:lnTo>
                  <a:lnTo>
                    <a:pt x="5441" y="2421"/>
                  </a:lnTo>
                  <a:lnTo>
                    <a:pt x="5450" y="2395"/>
                  </a:lnTo>
                  <a:lnTo>
                    <a:pt x="5462" y="2335"/>
                  </a:lnTo>
                  <a:lnTo>
                    <a:pt x="5472" y="2189"/>
                  </a:lnTo>
                  <a:lnTo>
                    <a:pt x="5501" y="2177"/>
                  </a:lnTo>
                  <a:lnTo>
                    <a:pt x="5513" y="1987"/>
                  </a:lnTo>
                  <a:lnTo>
                    <a:pt x="5522" y="2016"/>
                  </a:lnTo>
                  <a:lnTo>
                    <a:pt x="5532" y="1973"/>
                  </a:lnTo>
                  <a:lnTo>
                    <a:pt x="5541" y="1867"/>
                  </a:lnTo>
                  <a:lnTo>
                    <a:pt x="5573" y="1665"/>
                  </a:lnTo>
                  <a:lnTo>
                    <a:pt x="5582" y="1613"/>
                  </a:lnTo>
                  <a:lnTo>
                    <a:pt x="5592" y="1637"/>
                  </a:lnTo>
                  <a:lnTo>
                    <a:pt x="5601" y="1610"/>
                  </a:lnTo>
                  <a:lnTo>
                    <a:pt x="5613" y="1442"/>
                  </a:lnTo>
                  <a:lnTo>
                    <a:pt x="5642" y="1313"/>
                  </a:lnTo>
                  <a:lnTo>
                    <a:pt x="5652" y="1361"/>
                  </a:lnTo>
                  <a:lnTo>
                    <a:pt x="5664" y="1178"/>
                  </a:lnTo>
                  <a:lnTo>
                    <a:pt x="5673" y="1188"/>
                  </a:lnTo>
                  <a:lnTo>
                    <a:pt x="5683" y="1238"/>
                  </a:lnTo>
                  <a:lnTo>
                    <a:pt x="5714" y="1377"/>
                  </a:lnTo>
                  <a:lnTo>
                    <a:pt x="5724" y="1303"/>
                  </a:lnTo>
                  <a:lnTo>
                    <a:pt x="5733" y="1293"/>
                  </a:lnTo>
                  <a:lnTo>
                    <a:pt x="5743" y="1253"/>
                  </a:lnTo>
                  <a:lnTo>
                    <a:pt x="5753" y="1272"/>
                  </a:lnTo>
                  <a:lnTo>
                    <a:pt x="5784" y="1507"/>
                  </a:lnTo>
                  <a:lnTo>
                    <a:pt x="5793" y="1536"/>
                  </a:lnTo>
                  <a:lnTo>
                    <a:pt x="5803" y="1562"/>
                  </a:lnTo>
                  <a:lnTo>
                    <a:pt x="5813" y="1349"/>
                  </a:lnTo>
                  <a:lnTo>
                    <a:pt x="5825" y="1243"/>
                  </a:lnTo>
                  <a:lnTo>
                    <a:pt x="5853" y="1421"/>
                  </a:lnTo>
                  <a:lnTo>
                    <a:pt x="5863" y="1545"/>
                  </a:lnTo>
                  <a:lnTo>
                    <a:pt x="5875" y="1459"/>
                  </a:lnTo>
                  <a:lnTo>
                    <a:pt x="5885" y="1445"/>
                  </a:lnTo>
                  <a:lnTo>
                    <a:pt x="5894" y="1536"/>
                  </a:lnTo>
                  <a:lnTo>
                    <a:pt x="5925" y="1699"/>
                  </a:lnTo>
                  <a:lnTo>
                    <a:pt x="5935" y="1761"/>
                  </a:lnTo>
                  <a:lnTo>
                    <a:pt x="5945" y="1634"/>
                  </a:lnTo>
                  <a:lnTo>
                    <a:pt x="5954" y="1713"/>
                  </a:lnTo>
                  <a:lnTo>
                    <a:pt x="5964" y="1649"/>
                  </a:lnTo>
                  <a:lnTo>
                    <a:pt x="5995" y="1644"/>
                  </a:lnTo>
                  <a:lnTo>
                    <a:pt x="6005" y="1677"/>
                  </a:lnTo>
                  <a:lnTo>
                    <a:pt x="6014" y="1733"/>
                  </a:lnTo>
                  <a:lnTo>
                    <a:pt x="6026" y="1754"/>
                  </a:lnTo>
                  <a:lnTo>
                    <a:pt x="6036" y="1848"/>
                  </a:lnTo>
                  <a:lnTo>
                    <a:pt x="6065" y="1824"/>
                  </a:lnTo>
                  <a:lnTo>
                    <a:pt x="6077" y="1689"/>
                  </a:lnTo>
                  <a:lnTo>
                    <a:pt x="6086" y="1713"/>
                  </a:lnTo>
                  <a:lnTo>
                    <a:pt x="6096" y="1761"/>
                  </a:lnTo>
                  <a:lnTo>
                    <a:pt x="6105" y="1965"/>
                  </a:lnTo>
                  <a:lnTo>
                    <a:pt x="6137" y="1953"/>
                  </a:lnTo>
                  <a:lnTo>
                    <a:pt x="6146" y="1999"/>
                  </a:lnTo>
                  <a:lnTo>
                    <a:pt x="6156" y="2040"/>
                  </a:lnTo>
                  <a:lnTo>
                    <a:pt x="6165" y="2064"/>
                  </a:lnTo>
                  <a:lnTo>
                    <a:pt x="6177" y="2131"/>
                  </a:lnTo>
                  <a:lnTo>
                    <a:pt x="6206" y="2121"/>
                  </a:lnTo>
                  <a:lnTo>
                    <a:pt x="6216" y="2237"/>
                  </a:lnTo>
                  <a:lnTo>
                    <a:pt x="6228" y="2217"/>
                  </a:lnTo>
                  <a:lnTo>
                    <a:pt x="6237" y="2201"/>
                  </a:lnTo>
                  <a:lnTo>
                    <a:pt x="6247" y="2299"/>
                  </a:lnTo>
                  <a:lnTo>
                    <a:pt x="6278" y="2376"/>
                  </a:lnTo>
                  <a:lnTo>
                    <a:pt x="6288" y="2393"/>
                  </a:lnTo>
                  <a:lnTo>
                    <a:pt x="6297" y="2289"/>
                  </a:lnTo>
                  <a:lnTo>
                    <a:pt x="6307" y="2220"/>
                  </a:lnTo>
                  <a:lnTo>
                    <a:pt x="6317" y="2330"/>
                  </a:lnTo>
                  <a:lnTo>
                    <a:pt x="6348" y="2258"/>
                  </a:lnTo>
                  <a:lnTo>
                    <a:pt x="6367" y="2174"/>
                  </a:lnTo>
                  <a:lnTo>
                    <a:pt x="6379" y="2256"/>
                  </a:lnTo>
                  <a:lnTo>
                    <a:pt x="6389" y="2251"/>
                  </a:lnTo>
                  <a:lnTo>
                    <a:pt x="6417" y="2246"/>
                  </a:lnTo>
                  <a:lnTo>
                    <a:pt x="6439" y="2294"/>
                  </a:lnTo>
                  <a:lnTo>
                    <a:pt x="6449" y="2184"/>
                  </a:lnTo>
                  <a:lnTo>
                    <a:pt x="6458" y="2215"/>
                  </a:lnTo>
                  <a:lnTo>
                    <a:pt x="6489" y="2155"/>
                  </a:lnTo>
                  <a:lnTo>
                    <a:pt x="6499" y="2069"/>
                  </a:lnTo>
                  <a:lnTo>
                    <a:pt x="6509" y="2064"/>
                  </a:lnTo>
                  <a:lnTo>
                    <a:pt x="6518" y="2085"/>
                  </a:lnTo>
                  <a:lnTo>
                    <a:pt x="6530" y="2100"/>
                  </a:lnTo>
                  <a:lnTo>
                    <a:pt x="6559" y="2203"/>
                  </a:lnTo>
                  <a:lnTo>
                    <a:pt x="6569" y="2244"/>
                  </a:lnTo>
                  <a:lnTo>
                    <a:pt x="6581" y="2186"/>
                  </a:lnTo>
                  <a:lnTo>
                    <a:pt x="6590" y="2184"/>
                  </a:lnTo>
                  <a:lnTo>
                    <a:pt x="6600" y="2095"/>
                  </a:lnTo>
                  <a:lnTo>
                    <a:pt x="6631" y="2100"/>
                  </a:lnTo>
                  <a:lnTo>
                    <a:pt x="6641" y="2181"/>
                  </a:lnTo>
                  <a:lnTo>
                    <a:pt x="6650" y="2165"/>
                  </a:lnTo>
                  <a:lnTo>
                    <a:pt x="6660" y="2071"/>
                  </a:lnTo>
                  <a:lnTo>
                    <a:pt x="6669" y="2025"/>
                  </a:lnTo>
                  <a:lnTo>
                    <a:pt x="6701" y="2174"/>
                  </a:lnTo>
                  <a:lnTo>
                    <a:pt x="6710" y="2167"/>
                  </a:lnTo>
                  <a:lnTo>
                    <a:pt x="6720" y="2184"/>
                  </a:lnTo>
                  <a:lnTo>
                    <a:pt x="6732" y="2016"/>
                  </a:lnTo>
                  <a:lnTo>
                    <a:pt x="6741" y="2093"/>
                  </a:lnTo>
                  <a:lnTo>
                    <a:pt x="6770" y="2018"/>
                  </a:lnTo>
                  <a:lnTo>
                    <a:pt x="6780" y="1999"/>
                  </a:lnTo>
                  <a:lnTo>
                    <a:pt x="6792" y="1965"/>
                  </a:lnTo>
                  <a:lnTo>
                    <a:pt x="6801" y="2028"/>
                  </a:lnTo>
                  <a:lnTo>
                    <a:pt x="6811" y="2093"/>
                  </a:lnTo>
                  <a:lnTo>
                    <a:pt x="6842" y="2196"/>
                  </a:lnTo>
                  <a:lnTo>
                    <a:pt x="6852" y="2189"/>
                  </a:lnTo>
                  <a:lnTo>
                    <a:pt x="6861" y="2234"/>
                  </a:lnTo>
                  <a:lnTo>
                    <a:pt x="6871" y="2265"/>
                  </a:lnTo>
                  <a:lnTo>
                    <a:pt x="6881" y="2234"/>
                  </a:lnTo>
                  <a:lnTo>
                    <a:pt x="6912" y="2232"/>
                  </a:lnTo>
                  <a:lnTo>
                    <a:pt x="6921" y="2280"/>
                  </a:lnTo>
                  <a:lnTo>
                    <a:pt x="6931" y="2251"/>
                  </a:lnTo>
                  <a:lnTo>
                    <a:pt x="6943" y="2309"/>
                  </a:lnTo>
                  <a:lnTo>
                    <a:pt x="6953" y="2294"/>
                  </a:lnTo>
                  <a:lnTo>
                    <a:pt x="6981" y="2270"/>
                  </a:lnTo>
                  <a:lnTo>
                    <a:pt x="6993" y="2402"/>
                  </a:lnTo>
                  <a:lnTo>
                    <a:pt x="7003" y="2304"/>
                  </a:lnTo>
                  <a:lnTo>
                    <a:pt x="7013" y="2323"/>
                  </a:lnTo>
                  <a:lnTo>
                    <a:pt x="7022" y="2265"/>
                  </a:lnTo>
                  <a:lnTo>
                    <a:pt x="7053" y="2393"/>
                  </a:lnTo>
                  <a:lnTo>
                    <a:pt x="7063" y="2292"/>
                  </a:lnTo>
                  <a:lnTo>
                    <a:pt x="7073" y="2323"/>
                  </a:lnTo>
                  <a:lnTo>
                    <a:pt x="7082" y="2414"/>
                  </a:lnTo>
                  <a:lnTo>
                    <a:pt x="7094" y="2340"/>
                  </a:lnTo>
                  <a:lnTo>
                    <a:pt x="7123" y="2366"/>
                  </a:lnTo>
                  <a:lnTo>
                    <a:pt x="7133" y="2412"/>
                  </a:lnTo>
                  <a:lnTo>
                    <a:pt x="7145" y="2354"/>
                  </a:lnTo>
                  <a:lnTo>
                    <a:pt x="7154" y="2397"/>
                  </a:lnTo>
                  <a:lnTo>
                    <a:pt x="7164" y="2385"/>
                  </a:lnTo>
                  <a:lnTo>
                    <a:pt x="7195" y="2409"/>
                  </a:lnTo>
                  <a:lnTo>
                    <a:pt x="7205" y="2397"/>
                  </a:lnTo>
                  <a:lnTo>
                    <a:pt x="7214" y="2457"/>
                  </a:lnTo>
                  <a:lnTo>
                    <a:pt x="7224" y="2443"/>
                  </a:lnTo>
                  <a:lnTo>
                    <a:pt x="7233" y="2477"/>
                  </a:lnTo>
                  <a:lnTo>
                    <a:pt x="7265" y="2450"/>
                  </a:lnTo>
                  <a:lnTo>
                    <a:pt x="7274" y="2405"/>
                  </a:lnTo>
                  <a:lnTo>
                    <a:pt x="7284" y="2469"/>
                  </a:lnTo>
                  <a:lnTo>
                    <a:pt x="7296" y="2462"/>
                  </a:lnTo>
                  <a:lnTo>
                    <a:pt x="7305" y="2443"/>
                  </a:lnTo>
                  <a:lnTo>
                    <a:pt x="7334" y="2541"/>
                  </a:lnTo>
                  <a:lnTo>
                    <a:pt x="7346" y="2592"/>
                  </a:lnTo>
                  <a:lnTo>
                    <a:pt x="7356" y="2414"/>
                  </a:lnTo>
                  <a:lnTo>
                    <a:pt x="7365" y="2414"/>
                  </a:lnTo>
                  <a:lnTo>
                    <a:pt x="7375" y="2515"/>
                  </a:lnTo>
                  <a:lnTo>
                    <a:pt x="7406" y="2537"/>
                  </a:lnTo>
                  <a:lnTo>
                    <a:pt x="7416" y="2508"/>
                  </a:lnTo>
                  <a:lnTo>
                    <a:pt x="7425" y="2474"/>
                  </a:lnTo>
                  <a:lnTo>
                    <a:pt x="7435" y="2649"/>
                  </a:lnTo>
                  <a:lnTo>
                    <a:pt x="7447" y="2652"/>
                  </a:lnTo>
                  <a:lnTo>
                    <a:pt x="7476" y="2577"/>
                  </a:lnTo>
                  <a:lnTo>
                    <a:pt x="7485" y="2618"/>
                  </a:lnTo>
                  <a:lnTo>
                    <a:pt x="7497" y="2755"/>
                  </a:lnTo>
                  <a:lnTo>
                    <a:pt x="7507" y="2661"/>
                  </a:lnTo>
                  <a:lnTo>
                    <a:pt x="7557" y="2657"/>
                  </a:lnTo>
                  <a:lnTo>
                    <a:pt x="7567" y="2690"/>
                  </a:lnTo>
                  <a:lnTo>
                    <a:pt x="7577" y="2659"/>
                  </a:lnTo>
                  <a:lnTo>
                    <a:pt x="7586" y="2613"/>
                  </a:lnTo>
                  <a:lnTo>
                    <a:pt x="7617" y="2661"/>
                  </a:lnTo>
                  <a:lnTo>
                    <a:pt x="7627" y="2630"/>
                  </a:lnTo>
                </a:path>
              </a:pathLst>
            </a:custGeom>
            <a:noFill/>
            <a:ln w="19812">
              <a:solidFill>
                <a:srgbClr val="54829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851E2072-7ECC-A943-A114-F183746A6306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2012" y="485"/>
              <a:ext cx="8078" cy="2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6985">
                <a:lnSpc>
                  <a:spcPts val="960"/>
                </a:lnSpc>
                <a:spcAft>
                  <a:spcPts val="0"/>
                </a:spcAft>
                <a:tabLst>
                  <a:tab pos="4856480" algn="l"/>
                </a:tabLst>
              </a:pPr>
              <a:r>
                <a:rPr lang="en-GB" sz="100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100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	</a:t>
              </a:r>
              <a:endParaRPr lang="en-GB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6985">
                <a:spcBef>
                  <a:spcPts val="415"/>
                </a:spcBef>
                <a:spcAft>
                  <a:spcPts val="0"/>
                </a:spcAft>
                <a:tabLst>
                  <a:tab pos="4856480" algn="l"/>
                </a:tabLst>
              </a:pPr>
              <a:r>
                <a:rPr lang="en-US" sz="100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	</a:t>
              </a:r>
              <a:endParaRPr lang="en-GB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6985">
                <a:spcBef>
                  <a:spcPts val="420"/>
                </a:spcBef>
                <a:spcAft>
                  <a:spcPts val="0"/>
                </a:spcAft>
                <a:tabLst>
                  <a:tab pos="4856480" algn="l"/>
                </a:tabLst>
              </a:pPr>
              <a:r>
                <a:rPr lang="en-US" sz="100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	</a:t>
              </a:r>
              <a:endParaRPr lang="en-GB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6985">
                <a:spcBef>
                  <a:spcPts val="420"/>
                </a:spcBef>
                <a:spcAft>
                  <a:spcPts val="0"/>
                </a:spcAft>
                <a:tabLst>
                  <a:tab pos="4856480" algn="l"/>
                </a:tabLst>
              </a:pPr>
              <a:r>
                <a:rPr lang="en-US" sz="100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	</a:t>
              </a:r>
              <a:endParaRPr lang="en-GB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6985">
                <a:spcBef>
                  <a:spcPts val="420"/>
                </a:spcBef>
                <a:spcAft>
                  <a:spcPts val="0"/>
                </a:spcAft>
                <a:tabLst>
                  <a:tab pos="4856480" algn="l"/>
                </a:tabLst>
              </a:pPr>
              <a:r>
                <a:rPr lang="en-US" sz="100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	</a:t>
              </a:r>
              <a:endParaRPr lang="en-GB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6985">
                <a:spcBef>
                  <a:spcPts val="415"/>
                </a:spcBef>
                <a:spcAft>
                  <a:spcPts val="0"/>
                </a:spcAft>
                <a:tabLst>
                  <a:tab pos="4856480" algn="l"/>
                </a:tabLst>
              </a:pPr>
              <a:r>
                <a:rPr lang="en-US" sz="100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	</a:t>
              </a:r>
              <a:endParaRPr lang="en-GB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6985">
                <a:spcBef>
                  <a:spcPts val="420"/>
                </a:spcBef>
                <a:spcAft>
                  <a:spcPts val="0"/>
                </a:spcAft>
                <a:tabLst>
                  <a:tab pos="4856480" algn="l"/>
                </a:tabLst>
              </a:pPr>
              <a:r>
                <a:rPr lang="en-US" sz="100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	</a:t>
              </a:r>
              <a:endParaRPr lang="en-GB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6985">
                <a:spcBef>
                  <a:spcPts val="420"/>
                </a:spcBef>
                <a:spcAft>
                  <a:spcPts val="0"/>
                </a:spcAft>
                <a:tabLst>
                  <a:tab pos="4856480" algn="l"/>
                </a:tabLst>
              </a:pPr>
              <a:r>
                <a:rPr lang="en-US" sz="100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	</a:t>
              </a:r>
              <a:endParaRPr lang="en-GB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6985">
                <a:spcBef>
                  <a:spcPts val="420"/>
                </a:spcBef>
                <a:spcAft>
                  <a:spcPts val="0"/>
                </a:spcAft>
                <a:tabLst>
                  <a:tab pos="4856480" algn="l"/>
                </a:tabLst>
              </a:pPr>
              <a:r>
                <a:rPr lang="en-US" sz="100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	</a:t>
              </a:r>
              <a:endParaRPr lang="en-GB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6029B7-3C77-684F-A720-4D0E660DA711}"/>
              </a:ext>
            </a:extLst>
          </p:cNvPr>
          <p:cNvSpPr txBox="1"/>
          <p:nvPr/>
        </p:nvSpPr>
        <p:spPr>
          <a:xfrm>
            <a:off x="2550695" y="1567123"/>
            <a:ext cx="312821" cy="290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7D1F7D-2C66-FB48-999A-743ECA94AE53}"/>
              </a:ext>
            </a:extLst>
          </p:cNvPr>
          <p:cNvSpPr/>
          <p:nvPr/>
        </p:nvSpPr>
        <p:spPr>
          <a:xfrm>
            <a:off x="994467" y="4911117"/>
            <a:ext cx="10475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>
              <a:spcBef>
                <a:spcPts val="150"/>
              </a:spcBef>
              <a:spcAft>
                <a:spcPts val="0"/>
              </a:spcAft>
              <a:tabLst>
                <a:tab pos="1145540" algn="l"/>
                <a:tab pos="1712595" algn="l"/>
                <a:tab pos="2306955" algn="l"/>
                <a:tab pos="2874645" algn="l"/>
                <a:tab pos="3480435" algn="l"/>
                <a:tab pos="4047490" algn="l"/>
                <a:tab pos="4641850" algn="l"/>
                <a:tab pos="5209540" algn="l"/>
              </a:tabLs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Apr-17	Jul-17	Oct-17	Jan-18	Apr-18	Jul-18	Oct-18	Jan-19	Apr-19</a:t>
            </a:r>
            <a:endParaRPr lang="en-GB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16F48F-1B32-B042-96F8-7A6041F4A1BE}"/>
              </a:ext>
            </a:extLst>
          </p:cNvPr>
          <p:cNvSpPr txBox="1"/>
          <p:nvPr/>
        </p:nvSpPr>
        <p:spPr>
          <a:xfrm>
            <a:off x="1288222" y="1459701"/>
            <a:ext cx="53572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140</a:t>
            </a:r>
          </a:p>
          <a:p>
            <a:r>
              <a:rPr lang="en-US" dirty="0"/>
              <a:t>135</a:t>
            </a:r>
          </a:p>
          <a:p>
            <a:r>
              <a:rPr lang="en-US" dirty="0"/>
              <a:t>130</a:t>
            </a:r>
          </a:p>
          <a:p>
            <a:r>
              <a:rPr lang="en-US" dirty="0"/>
              <a:t>125</a:t>
            </a:r>
          </a:p>
          <a:p>
            <a:r>
              <a:rPr lang="en-US" dirty="0"/>
              <a:t>120</a:t>
            </a:r>
          </a:p>
          <a:p>
            <a:r>
              <a:rPr lang="en-US" dirty="0"/>
              <a:t>115</a:t>
            </a:r>
          </a:p>
          <a:p>
            <a:r>
              <a:rPr lang="en-US" dirty="0"/>
              <a:t>110</a:t>
            </a:r>
          </a:p>
          <a:p>
            <a:r>
              <a:rPr lang="en-US" dirty="0"/>
              <a:t>105</a:t>
            </a:r>
          </a:p>
          <a:p>
            <a:r>
              <a:rPr lang="en-US" dirty="0"/>
              <a:t>100</a:t>
            </a:r>
          </a:p>
          <a:p>
            <a:r>
              <a:rPr lang="en-US" dirty="0"/>
              <a:t>95</a:t>
            </a:r>
          </a:p>
          <a:p>
            <a:r>
              <a:rPr lang="en-US" dirty="0"/>
              <a:t>90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D1657A-FD9A-AE47-8935-BC806A695459}"/>
              </a:ext>
            </a:extLst>
          </p:cNvPr>
          <p:cNvSpPr txBox="1"/>
          <p:nvPr/>
        </p:nvSpPr>
        <p:spPr>
          <a:xfrm>
            <a:off x="1444324" y="577515"/>
            <a:ext cx="546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ICO composite indicator daily prices</a:t>
            </a:r>
            <a:r>
              <a:rPr lang="en-GB" sz="2800" dirty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67340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AB3E2-FA2A-8F4A-BABC-DAB83AD4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385" y="2562393"/>
            <a:ext cx="6213229" cy="866607"/>
          </a:xfrm>
        </p:spPr>
        <p:txBody>
          <a:bodyPr/>
          <a:lstStyle/>
          <a:p>
            <a:r>
              <a:rPr lang="ru-RU" sz="8000" dirty="0">
                <a:solidFill>
                  <a:schemeClr val="tx1"/>
                </a:solidFill>
              </a:rPr>
              <a:t>СПАСИБО</a:t>
            </a:r>
            <a:endParaRPr lang="en-US" sz="8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1A2AA-083D-734B-B09C-ED36209A18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8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197D11-FF66-5641-911F-61B79C34D7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CDEDAA-E104-1F47-B14E-3D65DFC51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800101"/>
            <a:ext cx="9601199" cy="51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48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826041-CCD0-3C4B-B110-CCFBE35E5B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8153D1A-9050-AC4B-B25B-7C45E001B2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719475"/>
              </p:ext>
            </p:extLst>
          </p:nvPr>
        </p:nvGraphicFramePr>
        <p:xfrm>
          <a:off x="349321" y="338146"/>
          <a:ext cx="3808067" cy="529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Document" r:id="rId4" imgW="5727700" imgH="9017000" progId="Word.Document.12">
                  <p:embed/>
                </p:oleObj>
              </mc:Choice>
              <mc:Fallback>
                <p:oleObj name="Document" r:id="rId4" imgW="5727700" imgH="9017000" progId="Word.Documen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4584B8A-7D91-AA42-A311-3574EE73A4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9321" y="338146"/>
                        <a:ext cx="3808067" cy="5298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4AA0FF4-5ECA-C543-847F-4F6EB514D6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37" y="0"/>
            <a:ext cx="4509963" cy="3572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D8448B-8EAE-5D49-8F34-339E19A697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346" y="763929"/>
            <a:ext cx="3450735" cy="3841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13177B-F4A3-7149-AD6C-2A860CF9A0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413" y="2208387"/>
            <a:ext cx="4044120" cy="36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2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BADAB3-9552-1741-94F2-188DB197A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B963E9-2682-FE44-A06F-F4E846553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22" y="319271"/>
            <a:ext cx="9835375" cy="536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08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AC25C-52FB-8443-9D8B-BCFCBA1078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6E52CF-2A50-E74B-9F04-A835D6DF9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65" y="401444"/>
            <a:ext cx="10140336" cy="524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72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5C2435-1A75-CA4C-8437-516A0F103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635AB1-F8F8-B54E-B9B2-E3A9DD02A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0273" y="-2601994"/>
            <a:ext cx="5513331" cy="11012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275887-17ED-5C43-926F-182B20F4D8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0" y="5976661"/>
            <a:ext cx="896143" cy="6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2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E3E475-C24E-A148-8377-A0282A3370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AE3488-F527-AB48-AD9C-FE8C426D4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1" y="32687"/>
            <a:ext cx="3379303" cy="6549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06E7D3-6F47-DC49-8A90-6C2797260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0" y="5976661"/>
            <a:ext cx="896143" cy="6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19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182C1-643E-1347-8E34-32E73DAFA3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5869171"/>
            <a:ext cx="3599487" cy="713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F1F8C3-0F56-384A-BAC6-0C5E860DD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37" b="8714"/>
          <a:stretch/>
        </p:blipFill>
        <p:spPr>
          <a:xfrm>
            <a:off x="1132576" y="371397"/>
            <a:ext cx="9899859" cy="527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3705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26262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624</Words>
  <Application>Microsoft Macintosh PowerPoint</Application>
  <PresentationFormat>Widescreen</PresentationFormat>
  <Paragraphs>229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 MT Lt</vt:lpstr>
      <vt:lpstr>Calibri</vt:lpstr>
      <vt:lpstr>Times New Roman</vt:lpstr>
      <vt:lpstr>2_Office Theme</vt:lpstr>
      <vt:lpstr>Document</vt:lpstr>
      <vt:lpstr>EUROPEAN COFFEE MARKETS  PAST    PRESENT  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CONSUMPTION IN PRODUCING COUNTIRES</vt:lpstr>
      <vt:lpstr>PowerPoint Presentation</vt:lpstr>
      <vt:lpstr>PowerPoint Presentation</vt:lpstr>
      <vt:lpstr>PowerPoint Presentation</vt:lpstr>
      <vt:lpstr>PowerPoint Presentation</vt:lpstr>
      <vt:lpstr>СПАСИБО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Morris</dc:creator>
  <cp:lastModifiedBy>Michelle</cp:lastModifiedBy>
  <cp:revision>35</cp:revision>
  <dcterms:created xsi:type="dcterms:W3CDTF">2018-08-02T21:41:57Z</dcterms:created>
  <dcterms:modified xsi:type="dcterms:W3CDTF">2020-03-10T14:23:56Z</dcterms:modified>
</cp:coreProperties>
</file>