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448" r:id="rId2"/>
    <p:sldId id="320" r:id="rId3"/>
    <p:sldId id="451" r:id="rId4"/>
    <p:sldId id="454" r:id="rId5"/>
    <p:sldId id="452" r:id="rId6"/>
    <p:sldId id="456" r:id="rId7"/>
    <p:sldId id="455" r:id="rId8"/>
    <p:sldId id="457" r:id="rId9"/>
    <p:sldId id="458" r:id="rId10"/>
    <p:sldId id="459" r:id="rId11"/>
    <p:sldId id="460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D120"/>
    <a:srgbClr val="141616"/>
    <a:srgbClr val="1316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89"/>
  </p:normalViewPr>
  <p:slideViewPr>
    <p:cSldViewPr snapToGrid="0" snapToObjects="1">
      <p:cViewPr varScale="1">
        <p:scale>
          <a:sx n="108" d="100"/>
          <a:sy n="108" d="100"/>
        </p:scale>
        <p:origin x="7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609025-E512-D04B-AD2C-6C25ED4FDCA3}" type="datetimeFigureOut">
              <a:rPr lang="ru-RU" smtClean="0"/>
              <a:t>13.03.2020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4654A8-998B-7240-AE2B-D52D186C25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225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74666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0021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7198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8574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8561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81282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51825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88812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2634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5811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68DB88-C2B4-794E-8240-EAF187EB34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5B7ABA0-763C-FC4B-808D-764F8246A0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3054DA-6492-DF4A-B419-A84F46BD9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0FA2E-7CCF-7448-BBD6-E9507ABEE17E}" type="datetimeFigureOut">
              <a:rPr lang="ru-RU" smtClean="0"/>
              <a:t>13.03.2020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1E6F4D-BCE8-1746-BEF4-4DE99A89C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BA5DF1-6FB2-3444-9619-D936DA3C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E933-DF23-4146-AFEF-D95AD5B4B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638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1317D2-F202-1D48-95B9-742BD6347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D11003-CA01-2940-9B60-8CB8BE84E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A6A209-DDFB-AB42-B5E2-D5E857F1A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0FA2E-7CCF-7448-BBD6-E9507ABEE17E}" type="datetimeFigureOut">
              <a:rPr lang="ru-RU" smtClean="0"/>
              <a:t>13.03.2020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6671B4-CA3E-714A-9252-3FFCB455D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9FE239-2757-1B4F-BFDF-2BDEBE50A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E933-DF23-4146-AFEF-D95AD5B4B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923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D55605C-D4FD-EA44-8BC6-5514782943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DA2703B-CA19-A24E-8506-31B5DA4A14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18571A-F249-0243-81D8-03F3EA33E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0FA2E-7CCF-7448-BBD6-E9507ABEE17E}" type="datetimeFigureOut">
              <a:rPr lang="ru-RU" smtClean="0"/>
              <a:t>13.03.2020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3CD9F5-D763-9248-810A-78D7647C6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1F59C5-AE77-5B40-B447-6E55CE687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E933-DF23-4146-AFEF-D95AD5B4B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520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E75A28-A7DF-1346-AED1-C78F421E0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A9CEB0-2ACF-F04C-9264-141AF8ECF9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27AFD0-B2FF-4C4F-B4C0-3B458FED2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0FA2E-7CCF-7448-BBD6-E9507ABEE17E}" type="datetimeFigureOut">
              <a:rPr lang="ru-RU" smtClean="0"/>
              <a:t>13.03.2020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BDB8A1-043C-3B49-B51A-33FB41089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E5A208-AC4E-1C40-9F83-D05CF278E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E933-DF23-4146-AFEF-D95AD5B4B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03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5DDC4A-FBF0-EE42-9FCB-C0083A974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A37C941-4692-7841-A016-072E2999DE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B5ACB0-1290-3346-89D3-DF9BC7765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0FA2E-7CCF-7448-BBD6-E9507ABEE17E}" type="datetimeFigureOut">
              <a:rPr lang="ru-RU" smtClean="0"/>
              <a:t>13.03.2020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70413F-7A4D-9E46-AA8A-F7B68D6E0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D87B59-F90F-4A40-ABCC-4CC640CD3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E933-DF23-4146-AFEF-D95AD5B4B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086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A12C2A-8122-6543-B8D1-EEB812165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B88469-1DC2-1E48-9F03-D2AFF216F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B693E6-C5D7-7844-8123-02272C901E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9CE0192-444F-D74B-B08A-DCB0A3A33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0FA2E-7CCF-7448-BBD6-E9507ABEE17E}" type="datetimeFigureOut">
              <a:rPr lang="ru-RU" smtClean="0"/>
              <a:t>13.03.2020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1785BC4-0E95-8B44-A56B-845B2DF4A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36FF76-CF96-0847-ACD2-C02607A18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E933-DF23-4146-AFEF-D95AD5B4B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792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250678-12E1-3C4B-A3F8-B1C03DD8B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85B73D-343A-1948-B411-CDE2C25196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8303A4D-C5C2-2240-AE06-9F76FFA155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9E6AFC6-A16A-B846-AA96-11594ABD7E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2E33B8B-4686-0745-AD8F-4D57134FDA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CE771AA-8CD6-5C47-B1DF-E96457DA5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0FA2E-7CCF-7448-BBD6-E9507ABEE17E}" type="datetimeFigureOut">
              <a:rPr lang="ru-RU" smtClean="0"/>
              <a:t>13.03.2020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B19540A-B4E0-5343-9CEE-9271D6C65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B6BCD5E-981D-D841-A2C4-7DB4E1222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E933-DF23-4146-AFEF-D95AD5B4B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737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375303-7C0D-E548-83CF-04B68032F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B3BCE53-B576-BE4A-B0FD-C8D60F10C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0FA2E-7CCF-7448-BBD6-E9507ABEE17E}" type="datetimeFigureOut">
              <a:rPr lang="ru-RU" smtClean="0"/>
              <a:t>13.03.2020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2BB4A4-E281-5841-9E09-08F0AEC51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6B07945-A791-F94A-BC7B-DF93ED233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E933-DF23-4146-AFEF-D95AD5B4B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770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DD92123-792E-9847-AA64-47DE93819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0FA2E-7CCF-7448-BBD6-E9507ABEE17E}" type="datetimeFigureOut">
              <a:rPr lang="ru-RU" smtClean="0"/>
              <a:t>13.03.2020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DBF6ADE-1FCD-4647-9564-978F757C7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C1073E8-0E04-5945-A1B7-AB662497C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E933-DF23-4146-AFEF-D95AD5B4B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933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959C2B-A102-ED49-A542-34DAD5C3A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9D073D-D8AE-5141-B528-17A41572C1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C8516DC-8C6A-F24D-A849-3172FA29AA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DC8E6B9-05C8-1C4F-BA37-6D2850FF5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0FA2E-7CCF-7448-BBD6-E9507ABEE17E}" type="datetimeFigureOut">
              <a:rPr lang="ru-RU" smtClean="0"/>
              <a:t>13.03.2020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4BD892-106E-8E4C-A8F6-E15FB99F4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C7AB8B3-BC95-344B-9F1C-55F6C17E2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E933-DF23-4146-AFEF-D95AD5B4B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018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457AE2-C6BB-F24B-9454-DAEE9BE9B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A01BB1D-B4A1-7741-B888-2B518E25A4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7B02FF-0280-AB49-B955-0AAD088EAB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9FD98B6-7500-4247-BC6C-C7FE69C87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0FA2E-7CCF-7448-BBD6-E9507ABEE17E}" type="datetimeFigureOut">
              <a:rPr lang="ru-RU" smtClean="0"/>
              <a:t>13.03.2020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022E549-9474-284B-AB32-B3D846418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206F080-C9E4-0945-B806-4CA251347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E933-DF23-4146-AFEF-D95AD5B4B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068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027662-117A-4248-A52F-A044BFF5B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DD32B21-3BBA-884A-9C27-3CAD1CD28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B8CB04-50DD-0A44-BE68-61693349E4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C0FA2E-7CCF-7448-BBD6-E9507ABEE17E}" type="datetimeFigureOut">
              <a:rPr lang="ru-RU" smtClean="0"/>
              <a:t>13.03.2020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062DF1-B0A4-8845-BFD2-02BF0DC993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4A4435-14D6-7240-82F1-895B346A1C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5E933-DF23-4146-AFEF-D95AD5B4B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32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tiff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tiff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f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tiff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/var/folders/hk/xtmhf_6j7wl1s_t4kbb4v8tr0000gn/T/com.microsoft.Word/WebArchiveCopyPasteTempFiles/og_og_155990909226480028.jpg" TargetMode="External"/><Relationship Id="rId5" Type="http://schemas.openxmlformats.org/officeDocument/2006/relationships/image" Target="../media/image13.jpe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EBF2C87-9A8E-5940-8B73-34EAB1539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    </a:t>
            </a:r>
            <a:fld id="{247E3A9C-7B97-4718-9088-207190174FE7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1</a:t>
            </a:fld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5EAE54B-BA3F-EB46-AC71-CDA0D2D5C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34"/>
            <a:ext cx="12192000" cy="68411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E851A6-6EF5-5E49-A139-AE66E11C57E4}"/>
              </a:ext>
            </a:extLst>
          </p:cNvPr>
          <p:cNvSpPr txBox="1"/>
          <p:nvPr/>
        </p:nvSpPr>
        <p:spPr>
          <a:xfrm>
            <a:off x="1037605" y="3429000"/>
            <a:ext cx="105527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Чек-лист по нарушениям договоров – </a:t>
            </a:r>
          </a:p>
          <a:p>
            <a:r>
              <a:rPr lang="ru-RU" sz="3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как обеспечить эффективную работу бизнеса</a:t>
            </a:r>
            <a:endParaRPr lang="ru-RU" sz="96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6BD593-DA10-3942-9BD2-27F6A4C3DFF8}"/>
              </a:ext>
            </a:extLst>
          </p:cNvPr>
          <p:cNvSpPr txBox="1"/>
          <p:nvPr/>
        </p:nvSpPr>
        <p:spPr>
          <a:xfrm>
            <a:off x="1555914" y="4971355"/>
            <a:ext cx="73701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Захаров Роман</a:t>
            </a:r>
            <a:br>
              <a:rPr lang="ru-RU" sz="2800" b="1" dirty="0">
                <a:solidFill>
                  <a:schemeClr val="bg1"/>
                </a:solidFill>
              </a:rPr>
            </a:br>
            <a:r>
              <a:rPr lang="ru-RU" sz="2800" b="1" dirty="0">
                <a:solidFill>
                  <a:schemeClr val="bg1"/>
                </a:solidFill>
              </a:rPr>
              <a:t>Марченко Денис</a:t>
            </a:r>
          </a:p>
          <a:p>
            <a:r>
              <a:rPr lang="en-US" sz="2800" b="1" dirty="0" err="1">
                <a:solidFill>
                  <a:schemeClr val="bg1"/>
                </a:solidFill>
              </a:rPr>
              <a:t>ar-bitr.ru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0095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2705" y="76163"/>
            <a:ext cx="491067" cy="736600"/>
          </a:xfrm>
          <a:prstGeom prst="rect">
            <a:avLst/>
          </a:pr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srgbClr val="FFFFFF"/>
              </a:solidFill>
            </a:endParaRPr>
          </a:p>
        </p:txBody>
      </p:sp>
      <p:sp>
        <p:nvSpPr>
          <p:cNvPr id="2" name="Равнобедренный треугольник 1"/>
          <p:cNvSpPr/>
          <p:nvPr/>
        </p:nvSpPr>
        <p:spPr>
          <a:xfrm>
            <a:off x="1437819" y="2149434"/>
            <a:ext cx="9732534" cy="2517569"/>
          </a:xfrm>
          <a:prstGeom prst="triangle">
            <a:avLst>
              <a:gd name="adj" fmla="val 49756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7" name="Равнобедренный треугольник 16"/>
          <p:cNvSpPr/>
          <p:nvPr/>
        </p:nvSpPr>
        <p:spPr>
          <a:xfrm rot="5400000">
            <a:off x="6850880" y="5409172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9" name="Равнобедренный треугольник 18"/>
          <p:cNvSpPr/>
          <p:nvPr/>
        </p:nvSpPr>
        <p:spPr>
          <a:xfrm rot="16200000">
            <a:off x="3918723" y="2074179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6E544F4-C3B9-7245-B41B-4E44DB4306C2}"/>
              </a:ext>
            </a:extLst>
          </p:cNvPr>
          <p:cNvSpPr/>
          <p:nvPr/>
        </p:nvSpPr>
        <p:spPr>
          <a:xfrm>
            <a:off x="1437819" y="-18510"/>
            <a:ext cx="9316362" cy="12324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sz="2400" b="1" dirty="0">
                <a:solidFill>
                  <a:schemeClr val="tx1"/>
                </a:solidFill>
              </a:rPr>
              <a:t>Предсудебная стадия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356263-0C15-234D-A4EE-6CFE99C9A6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7395"/>
          <a:stretch/>
        </p:blipFill>
        <p:spPr>
          <a:xfrm>
            <a:off x="0" y="22586"/>
            <a:ext cx="1536854" cy="68128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552DC1-C64F-4444-87BD-121BCC7223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4719" b="50000"/>
          <a:stretch/>
        </p:blipFill>
        <p:spPr>
          <a:xfrm>
            <a:off x="11170353" y="124579"/>
            <a:ext cx="832401" cy="911030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64C5EB6E-AD14-6F4F-93A1-35E809204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40079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6940E5-6590-3340-A1B7-627D3FD54CCC}"/>
              </a:ext>
            </a:extLst>
          </p:cNvPr>
          <p:cNvSpPr txBox="1"/>
          <p:nvPr/>
        </p:nvSpPr>
        <p:spPr>
          <a:xfrm>
            <a:off x="1761338" y="1608531"/>
            <a:ext cx="9316362" cy="2355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6097B0-E3AF-C74C-98D3-D247542691BF}"/>
              </a:ext>
            </a:extLst>
          </p:cNvPr>
          <p:cNvSpPr txBox="1"/>
          <p:nvPr/>
        </p:nvSpPr>
        <p:spPr>
          <a:xfrm>
            <a:off x="1608938" y="1456131"/>
            <a:ext cx="9316362" cy="2355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CBEB71-04ED-D847-996A-FD09C183C7EF}"/>
              </a:ext>
            </a:extLst>
          </p:cNvPr>
          <p:cNvSpPr txBox="1"/>
          <p:nvPr/>
        </p:nvSpPr>
        <p:spPr>
          <a:xfrm>
            <a:off x="1536854" y="1128169"/>
            <a:ext cx="95408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400" dirty="0"/>
              <a:t>Переговоры (подчас успешнее всего);</a:t>
            </a:r>
          </a:p>
          <a:p>
            <a:pPr marL="342900" indent="-342900">
              <a:buAutoNum type="arabicPeriod"/>
            </a:pPr>
            <a:r>
              <a:rPr lang="ru-RU" sz="2400" dirty="0"/>
              <a:t>Предсудебная претензия (на юр. адрес, обоснование нарушений положений договора, конкретная просительная часть);</a:t>
            </a:r>
          </a:p>
          <a:p>
            <a:pPr marL="342900" indent="-342900">
              <a:buAutoNum type="arabicPeriod"/>
            </a:pPr>
            <a:r>
              <a:rPr lang="ru-RU" sz="2400" dirty="0"/>
              <a:t>Подписать с должником акт сверки/иное подтверждение его задолженности;</a:t>
            </a:r>
          </a:p>
          <a:p>
            <a:pPr marL="342900" indent="-342900">
              <a:buAutoNum type="arabicPeriod"/>
            </a:pPr>
            <a:r>
              <a:rPr lang="ru-RU" sz="2400" dirty="0"/>
              <a:t>Сбор доказательств (документы, аудиозаписи, видеозаписи);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07440A3-13C6-AB47-AC90-F237BA49A6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8050" y="3773384"/>
            <a:ext cx="3968503" cy="264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957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2705" y="76163"/>
            <a:ext cx="491067" cy="736600"/>
          </a:xfrm>
          <a:prstGeom prst="rect">
            <a:avLst/>
          </a:pr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srgbClr val="FFFFFF"/>
              </a:solidFill>
            </a:endParaRPr>
          </a:p>
        </p:txBody>
      </p:sp>
      <p:sp>
        <p:nvSpPr>
          <p:cNvPr id="2" name="Равнобедренный треугольник 1"/>
          <p:cNvSpPr/>
          <p:nvPr/>
        </p:nvSpPr>
        <p:spPr>
          <a:xfrm>
            <a:off x="1437819" y="2149434"/>
            <a:ext cx="9732534" cy="2517569"/>
          </a:xfrm>
          <a:prstGeom prst="triangle">
            <a:avLst>
              <a:gd name="adj" fmla="val 49756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7" name="Равнобедренный треугольник 16"/>
          <p:cNvSpPr/>
          <p:nvPr/>
        </p:nvSpPr>
        <p:spPr>
          <a:xfrm rot="5400000">
            <a:off x="6850880" y="5409172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9" name="Равнобедренный треугольник 18"/>
          <p:cNvSpPr/>
          <p:nvPr/>
        </p:nvSpPr>
        <p:spPr>
          <a:xfrm rot="16200000">
            <a:off x="3918723" y="2074179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6E544F4-C3B9-7245-B41B-4E44DB4306C2}"/>
              </a:ext>
            </a:extLst>
          </p:cNvPr>
          <p:cNvSpPr/>
          <p:nvPr/>
        </p:nvSpPr>
        <p:spPr>
          <a:xfrm>
            <a:off x="1456538" y="599121"/>
            <a:ext cx="9316362" cy="12324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 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356263-0C15-234D-A4EE-6CFE99C9A6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7395"/>
          <a:stretch/>
        </p:blipFill>
        <p:spPr>
          <a:xfrm>
            <a:off x="0" y="22586"/>
            <a:ext cx="1536854" cy="68128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552DC1-C64F-4444-87BD-121BCC7223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4719" b="50000"/>
          <a:stretch/>
        </p:blipFill>
        <p:spPr>
          <a:xfrm>
            <a:off x="11170353" y="124579"/>
            <a:ext cx="832401" cy="911030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64C5EB6E-AD14-6F4F-93A1-35E809204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40079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6940E5-6590-3340-A1B7-627D3FD54CCC}"/>
              </a:ext>
            </a:extLst>
          </p:cNvPr>
          <p:cNvSpPr txBox="1"/>
          <p:nvPr/>
        </p:nvSpPr>
        <p:spPr>
          <a:xfrm>
            <a:off x="1761338" y="1608531"/>
            <a:ext cx="9316362" cy="2355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6097B0-E3AF-C74C-98D3-D247542691BF}"/>
              </a:ext>
            </a:extLst>
          </p:cNvPr>
          <p:cNvSpPr txBox="1"/>
          <p:nvPr/>
        </p:nvSpPr>
        <p:spPr>
          <a:xfrm>
            <a:off x="1608938" y="1456131"/>
            <a:ext cx="9316362" cy="2355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CBEB71-04ED-D847-996A-FD09C183C7EF}"/>
              </a:ext>
            </a:extLst>
          </p:cNvPr>
          <p:cNvSpPr txBox="1"/>
          <p:nvPr/>
        </p:nvSpPr>
        <p:spPr>
          <a:xfrm>
            <a:off x="3759447" y="1056247"/>
            <a:ext cx="5320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/>
              <a:t>СПАСИБО ЗА ВНИМАНИЕ!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0D6EFD8-3D06-9C4B-A911-EC70B64A56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9642" y="1864311"/>
            <a:ext cx="2548788" cy="400792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66DF59D-A7AA-3040-944B-742E03F64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5790" y="1871066"/>
            <a:ext cx="2591972" cy="38940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AE4252B-B5A4-F64A-B1E9-107657ED1F49}"/>
              </a:ext>
            </a:extLst>
          </p:cNvPr>
          <p:cNvSpPr txBox="1"/>
          <p:nvPr/>
        </p:nvSpPr>
        <p:spPr>
          <a:xfrm>
            <a:off x="2670413" y="6091226"/>
            <a:ext cx="1647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Захаров Роман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5638C2-C3D4-3844-BF0B-75939B8C4DCB}"/>
              </a:ext>
            </a:extLst>
          </p:cNvPr>
          <p:cNvSpPr txBox="1"/>
          <p:nvPr/>
        </p:nvSpPr>
        <p:spPr>
          <a:xfrm>
            <a:off x="8176811" y="5998391"/>
            <a:ext cx="1849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Марченко Денис</a:t>
            </a:r>
          </a:p>
        </p:txBody>
      </p:sp>
    </p:spTree>
    <p:extLst>
      <p:ext uri="{BB962C8B-B14F-4D97-AF65-F5344CB8AC3E}">
        <p14:creationId xmlns:p14="http://schemas.microsoft.com/office/powerpoint/2010/main" val="587884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9EDA287-586D-B941-A5D8-7A6ED7766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15" y="-179651"/>
            <a:ext cx="12194115" cy="6863109"/>
          </a:xfrm>
          <a:prstGeom prst="rect">
            <a:avLst/>
          </a:prstGeom>
        </p:spPr>
      </p:pic>
      <p:sp>
        <p:nvSpPr>
          <p:cNvPr id="2" name="Равнобедренный треугольник 1"/>
          <p:cNvSpPr/>
          <p:nvPr/>
        </p:nvSpPr>
        <p:spPr>
          <a:xfrm>
            <a:off x="2302935" y="2337493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7" name="Равнобедренный треугольник 16"/>
          <p:cNvSpPr/>
          <p:nvPr/>
        </p:nvSpPr>
        <p:spPr>
          <a:xfrm rot="5400000">
            <a:off x="6850880" y="5409172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045F0A-C3DA-AF4C-84E0-2123B8ABA145}"/>
              </a:ext>
            </a:extLst>
          </p:cNvPr>
          <p:cNvSpPr txBox="1"/>
          <p:nvPr/>
        </p:nvSpPr>
        <p:spPr>
          <a:xfrm>
            <a:off x="1555668" y="1394803"/>
            <a:ext cx="711331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ea typeface="Segoe UI Symbol" panose="020B0502040204020203" pitchFamily="34" charset="0"/>
              </a:rPr>
              <a:t>Договор вообще нужен?</a:t>
            </a:r>
          </a:p>
          <a:p>
            <a:endParaRPr lang="ru-RU" dirty="0">
              <a:ea typeface="Segoe UI Symbol" panose="020B0502040204020203" pitchFamily="34" charset="0"/>
            </a:endParaRPr>
          </a:p>
        </p:txBody>
      </p:sp>
      <p:sp>
        <p:nvSpPr>
          <p:cNvPr id="4" name="Прямоугольник с двумя скругленными противолежащими углами 3">
            <a:extLst>
              <a:ext uri="{FF2B5EF4-FFF2-40B4-BE49-F238E27FC236}">
                <a16:creationId xmlns:a16="http://schemas.microsoft.com/office/drawing/2014/main" id="{365E1D55-B614-8546-9A56-16638FAD5F49}"/>
              </a:ext>
            </a:extLst>
          </p:cNvPr>
          <p:cNvSpPr/>
          <p:nvPr/>
        </p:nvSpPr>
        <p:spPr>
          <a:xfrm>
            <a:off x="1736480" y="2195022"/>
            <a:ext cx="2624447" cy="1462578"/>
          </a:xfrm>
          <a:prstGeom prst="round2Diag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Надежность и стабильность отношений</a:t>
            </a:r>
          </a:p>
        </p:txBody>
      </p:sp>
      <p:sp>
        <p:nvSpPr>
          <p:cNvPr id="8" name="Прямоугольник с двумя скругленными противолежащими углами 7">
            <a:extLst>
              <a:ext uri="{FF2B5EF4-FFF2-40B4-BE49-F238E27FC236}">
                <a16:creationId xmlns:a16="http://schemas.microsoft.com/office/drawing/2014/main" id="{19261BBC-4E47-E34D-A580-E07324FF01CA}"/>
              </a:ext>
            </a:extLst>
          </p:cNvPr>
          <p:cNvSpPr/>
          <p:nvPr/>
        </p:nvSpPr>
        <p:spPr>
          <a:xfrm>
            <a:off x="7831075" y="2234258"/>
            <a:ext cx="2624447" cy="1462578"/>
          </a:xfrm>
          <a:prstGeom prst="round2Diag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Гарантии</a:t>
            </a:r>
          </a:p>
        </p:txBody>
      </p:sp>
      <p:sp>
        <p:nvSpPr>
          <p:cNvPr id="9" name="Прямоугольник с двумя скругленными противолежащими углами 8">
            <a:extLst>
              <a:ext uri="{FF2B5EF4-FFF2-40B4-BE49-F238E27FC236}">
                <a16:creationId xmlns:a16="http://schemas.microsoft.com/office/drawing/2014/main" id="{7A2FF0C5-98A8-1949-A7BE-4CB898FAB392}"/>
              </a:ext>
            </a:extLst>
          </p:cNvPr>
          <p:cNvSpPr/>
          <p:nvPr/>
        </p:nvSpPr>
        <p:spPr>
          <a:xfrm>
            <a:off x="1736480" y="4510824"/>
            <a:ext cx="2624447" cy="1462578"/>
          </a:xfrm>
          <a:prstGeom prst="round2Diag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Ясность работы</a:t>
            </a:r>
          </a:p>
        </p:txBody>
      </p:sp>
      <p:sp>
        <p:nvSpPr>
          <p:cNvPr id="10" name="Прямоугольник с двумя скругленными противолежащими углами 9">
            <a:extLst>
              <a:ext uri="{FF2B5EF4-FFF2-40B4-BE49-F238E27FC236}">
                <a16:creationId xmlns:a16="http://schemas.microsoft.com/office/drawing/2014/main" id="{8605EC3E-9885-D24F-B538-9EB9CD29B533}"/>
              </a:ext>
            </a:extLst>
          </p:cNvPr>
          <p:cNvSpPr/>
          <p:nvPr/>
        </p:nvSpPr>
        <p:spPr>
          <a:xfrm>
            <a:off x="7831075" y="4362576"/>
            <a:ext cx="2624447" cy="1462578"/>
          </a:xfrm>
          <a:prstGeom prst="round2Diag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Ответственность перед проверяющими органами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935BF3E-1F04-4948-B4B9-C9BD26BEA5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1739" y="2707573"/>
            <a:ext cx="3158848" cy="277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61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2705" y="76163"/>
            <a:ext cx="491067" cy="736600"/>
          </a:xfrm>
          <a:prstGeom prst="rect">
            <a:avLst/>
          </a:pr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srgbClr val="FFFFFF"/>
              </a:solidFill>
            </a:endParaRPr>
          </a:p>
        </p:txBody>
      </p:sp>
      <p:sp>
        <p:nvSpPr>
          <p:cNvPr id="2" name="Равнобедренный треугольник 1"/>
          <p:cNvSpPr/>
          <p:nvPr/>
        </p:nvSpPr>
        <p:spPr>
          <a:xfrm>
            <a:off x="2302935" y="2337493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7" name="Равнобедренный треугольник 16"/>
          <p:cNvSpPr/>
          <p:nvPr/>
        </p:nvSpPr>
        <p:spPr>
          <a:xfrm rot="5400000">
            <a:off x="6850880" y="5409172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9" name="Равнобедренный треугольник 18"/>
          <p:cNvSpPr/>
          <p:nvPr/>
        </p:nvSpPr>
        <p:spPr>
          <a:xfrm rot="16200000">
            <a:off x="3918723" y="2074179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6E544F4-C3B9-7245-B41B-4E44DB4306C2}"/>
              </a:ext>
            </a:extLst>
          </p:cNvPr>
          <p:cNvSpPr/>
          <p:nvPr/>
        </p:nvSpPr>
        <p:spPr>
          <a:xfrm>
            <a:off x="3051958" y="76163"/>
            <a:ext cx="6626432" cy="19188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356263-0C15-234D-A4EE-6CFE99C9A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5" y="336268"/>
            <a:ext cx="12192000" cy="68128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73CEE4-CE8D-3844-B5C0-A7060CDAD8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6832"/>
          <a:stretch/>
        </p:blipFill>
        <p:spPr>
          <a:xfrm>
            <a:off x="10046236" y="76163"/>
            <a:ext cx="1777918" cy="5202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6CB39C-632B-3844-965A-305FF58EAAE5}"/>
              </a:ext>
            </a:extLst>
          </p:cNvPr>
          <p:cNvSpPr txBox="1"/>
          <p:nvPr/>
        </p:nvSpPr>
        <p:spPr>
          <a:xfrm>
            <a:off x="1365663" y="623030"/>
            <a:ext cx="10458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Как в вашей компании проходит </a:t>
            </a:r>
          </a:p>
          <a:p>
            <a:pPr algn="ctr"/>
            <a:r>
              <a:rPr lang="ru-RU" sz="2800" dirty="0"/>
              <a:t>процесс согласования договора?</a:t>
            </a:r>
            <a:r>
              <a:rPr lang="ru-RU" dirty="0"/>
              <a:t>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961D718-93D0-A64E-8D08-6A9824CD2F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8201" y="1758872"/>
            <a:ext cx="6333414" cy="474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410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2705" y="76163"/>
            <a:ext cx="491067" cy="736600"/>
          </a:xfrm>
          <a:prstGeom prst="rect">
            <a:avLst/>
          </a:pr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srgbClr val="FFFFFF"/>
              </a:solidFill>
            </a:endParaRPr>
          </a:p>
        </p:txBody>
      </p:sp>
      <p:sp>
        <p:nvSpPr>
          <p:cNvPr id="2" name="Равнобедренный треугольник 1"/>
          <p:cNvSpPr/>
          <p:nvPr/>
        </p:nvSpPr>
        <p:spPr>
          <a:xfrm>
            <a:off x="2302935" y="2337493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7" name="Равнобедренный треугольник 16"/>
          <p:cNvSpPr/>
          <p:nvPr/>
        </p:nvSpPr>
        <p:spPr>
          <a:xfrm rot="5400000">
            <a:off x="6850880" y="5409172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9" name="Равнобедренный треугольник 18"/>
          <p:cNvSpPr/>
          <p:nvPr/>
        </p:nvSpPr>
        <p:spPr>
          <a:xfrm rot="16200000">
            <a:off x="3918723" y="2074179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6E544F4-C3B9-7245-B41B-4E44DB4306C2}"/>
              </a:ext>
            </a:extLst>
          </p:cNvPr>
          <p:cNvSpPr/>
          <p:nvPr/>
        </p:nvSpPr>
        <p:spPr>
          <a:xfrm>
            <a:off x="3051958" y="76163"/>
            <a:ext cx="6626432" cy="19188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356263-0C15-234D-A4EE-6CFE99C9A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47"/>
            <a:ext cx="12192000" cy="68128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73CEE4-CE8D-3844-B5C0-A7060CDAD8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6832"/>
          <a:stretch/>
        </p:blipFill>
        <p:spPr>
          <a:xfrm>
            <a:off x="10046236" y="76163"/>
            <a:ext cx="1777918" cy="52021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28877E-BA62-2E4B-9843-9A205AF8C1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6286" y="1290887"/>
            <a:ext cx="9756496" cy="425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526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2705" y="76163"/>
            <a:ext cx="491067" cy="736600"/>
          </a:xfrm>
          <a:prstGeom prst="rect">
            <a:avLst/>
          </a:pr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srgbClr val="FFFFFF"/>
              </a:solidFill>
            </a:endParaRPr>
          </a:p>
        </p:txBody>
      </p:sp>
      <p:sp>
        <p:nvSpPr>
          <p:cNvPr id="2" name="Равнобедренный треугольник 1"/>
          <p:cNvSpPr/>
          <p:nvPr/>
        </p:nvSpPr>
        <p:spPr>
          <a:xfrm>
            <a:off x="2302935" y="2337493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7" name="Равнобедренный треугольник 16"/>
          <p:cNvSpPr/>
          <p:nvPr/>
        </p:nvSpPr>
        <p:spPr>
          <a:xfrm rot="5400000">
            <a:off x="6850880" y="5409172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9" name="Равнобедренный треугольник 18"/>
          <p:cNvSpPr/>
          <p:nvPr/>
        </p:nvSpPr>
        <p:spPr>
          <a:xfrm rot="16200000">
            <a:off x="3918723" y="2074179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6E544F4-C3B9-7245-B41B-4E44DB4306C2}"/>
              </a:ext>
            </a:extLst>
          </p:cNvPr>
          <p:cNvSpPr/>
          <p:nvPr/>
        </p:nvSpPr>
        <p:spPr>
          <a:xfrm>
            <a:off x="3051958" y="76163"/>
            <a:ext cx="6626432" cy="19188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356263-0C15-234D-A4EE-6CFE99C9A6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7395"/>
          <a:stretch/>
        </p:blipFill>
        <p:spPr>
          <a:xfrm>
            <a:off x="0" y="22586"/>
            <a:ext cx="1536854" cy="68128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552DC1-C64F-4444-87BD-121BCC7223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4719" b="50000"/>
          <a:stretch/>
        </p:blipFill>
        <p:spPr>
          <a:xfrm>
            <a:off x="11170353" y="124579"/>
            <a:ext cx="832401" cy="911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752803-E0B9-7841-AF25-CA7FD34E591A}"/>
              </a:ext>
            </a:extLst>
          </p:cNvPr>
          <p:cNvSpPr txBox="1"/>
          <p:nvPr/>
        </p:nvSpPr>
        <p:spPr>
          <a:xfrm>
            <a:off x="1453727" y="580094"/>
            <a:ext cx="96334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Основные правила:</a:t>
            </a:r>
            <a:r>
              <a:rPr lang="ru-RU" dirty="0"/>
              <a:t> </a:t>
            </a:r>
          </a:p>
          <a:p>
            <a:endParaRPr lang="ru-RU" dirty="0"/>
          </a:p>
          <a:p>
            <a:pPr marL="342900" indent="-342900">
              <a:buFont typeface="+mj-lt"/>
              <a:buAutoNum type="arabicPeriod"/>
            </a:pPr>
            <a:r>
              <a:rPr lang="ru-RU" sz="2000" dirty="0"/>
              <a:t>Согласование пунктов договора – это всегда торговля.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/>
              <a:t>Юрист и менеджер/руководитель всегда должны продумать «козыри» для торговли.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/>
              <a:t>Проверка контрагента – еще тщательнее.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/>
              <a:t>Всегда ведите протокол переговоров по согласованию договора.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/>
              <a:t>Всегда должен быть экземпляр договора на бумаге. </a:t>
            </a:r>
          </a:p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AB46D26-F642-F84F-92B5-3334BD9708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6185" y="3093203"/>
            <a:ext cx="4004167" cy="295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98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2705" y="76163"/>
            <a:ext cx="491067" cy="736600"/>
          </a:xfrm>
          <a:prstGeom prst="rect">
            <a:avLst/>
          </a:pr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srgbClr val="FFFFFF"/>
              </a:solidFill>
            </a:endParaRPr>
          </a:p>
        </p:txBody>
      </p:sp>
      <p:sp>
        <p:nvSpPr>
          <p:cNvPr id="2" name="Равнобедренный треугольник 1"/>
          <p:cNvSpPr/>
          <p:nvPr/>
        </p:nvSpPr>
        <p:spPr>
          <a:xfrm>
            <a:off x="2302935" y="2337493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7" name="Равнобедренный треугольник 16"/>
          <p:cNvSpPr/>
          <p:nvPr/>
        </p:nvSpPr>
        <p:spPr>
          <a:xfrm rot="5400000">
            <a:off x="6850880" y="5409172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9" name="Равнобедренный треугольник 18"/>
          <p:cNvSpPr/>
          <p:nvPr/>
        </p:nvSpPr>
        <p:spPr>
          <a:xfrm rot="16200000">
            <a:off x="3918723" y="2074179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6E544F4-C3B9-7245-B41B-4E44DB4306C2}"/>
              </a:ext>
            </a:extLst>
          </p:cNvPr>
          <p:cNvSpPr/>
          <p:nvPr/>
        </p:nvSpPr>
        <p:spPr>
          <a:xfrm>
            <a:off x="1781299" y="599121"/>
            <a:ext cx="9389054" cy="1443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>
                <a:solidFill>
                  <a:schemeClr val="tx1"/>
                </a:solidFill>
              </a:rPr>
              <a:t>Что предусмотреть в любом современном договоре?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356263-0C15-234D-A4EE-6CFE99C9A6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7395"/>
          <a:stretch/>
        </p:blipFill>
        <p:spPr>
          <a:xfrm>
            <a:off x="0" y="22586"/>
            <a:ext cx="1536854" cy="68128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552DC1-C64F-4444-87BD-121BCC7223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4719" b="50000"/>
          <a:stretch/>
        </p:blipFill>
        <p:spPr>
          <a:xfrm>
            <a:off x="11170353" y="124579"/>
            <a:ext cx="832401" cy="9110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CDEE0E-0611-6D4E-834F-235C4A5E1322}"/>
              </a:ext>
            </a:extLst>
          </p:cNvPr>
          <p:cNvSpPr txBox="1"/>
          <p:nvPr/>
        </p:nvSpPr>
        <p:spPr>
          <a:xfrm>
            <a:off x="1536855" y="1911927"/>
            <a:ext cx="99465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узаконить переписку по электронной почте и в мессенджерах,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подсудность в вашем городе (или хотя бы по месту нахождения истца),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обязательный краткосрочный досудебный порядок,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прописать требования к претензии и форме ее отправки,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конфиденциальность – ужесточить правила и указать штрафы в конкретном размере.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3913E1B-6A4E-2B46-88A5-E9188BF7A8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3221"/>
          <a:stretch/>
        </p:blipFill>
        <p:spPr>
          <a:xfrm>
            <a:off x="6096000" y="3931895"/>
            <a:ext cx="4912426" cy="244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299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2705" y="76163"/>
            <a:ext cx="491067" cy="736600"/>
          </a:xfrm>
          <a:prstGeom prst="rect">
            <a:avLst/>
          </a:pr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srgbClr val="FFFFFF"/>
              </a:solidFill>
            </a:endParaRPr>
          </a:p>
        </p:txBody>
      </p:sp>
      <p:sp>
        <p:nvSpPr>
          <p:cNvPr id="2" name="Равнобедренный треугольник 1"/>
          <p:cNvSpPr/>
          <p:nvPr/>
        </p:nvSpPr>
        <p:spPr>
          <a:xfrm>
            <a:off x="2302935" y="2337493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7" name="Равнобедренный треугольник 16"/>
          <p:cNvSpPr/>
          <p:nvPr/>
        </p:nvSpPr>
        <p:spPr>
          <a:xfrm rot="5400000">
            <a:off x="6850880" y="5409172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9" name="Равнобедренный треугольник 18"/>
          <p:cNvSpPr/>
          <p:nvPr/>
        </p:nvSpPr>
        <p:spPr>
          <a:xfrm rot="16200000">
            <a:off x="3918723" y="2074179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6E544F4-C3B9-7245-B41B-4E44DB4306C2}"/>
              </a:ext>
            </a:extLst>
          </p:cNvPr>
          <p:cNvSpPr/>
          <p:nvPr/>
        </p:nvSpPr>
        <p:spPr>
          <a:xfrm>
            <a:off x="1536854" y="829549"/>
            <a:ext cx="9316362" cy="19188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sz="2400" b="1" dirty="0">
                <a:solidFill>
                  <a:schemeClr val="tx1"/>
                </a:solidFill>
              </a:rPr>
              <a:t>Самые распространенные нарушения договора согласно судебной практике:</a:t>
            </a:r>
          </a:p>
          <a:p>
            <a:pPr marL="342900" indent="-342900" algn="just">
              <a:buAutoNum type="arabicPeriod"/>
            </a:pPr>
            <a:r>
              <a:rPr lang="ru-RU" sz="2000" dirty="0">
                <a:solidFill>
                  <a:schemeClr val="tx1"/>
                </a:solidFill>
              </a:rPr>
              <a:t>Сроки</a:t>
            </a:r>
          </a:p>
          <a:p>
            <a:pPr marL="342900" indent="-342900" algn="just">
              <a:buAutoNum type="arabicPeriod"/>
            </a:pPr>
            <a:r>
              <a:rPr lang="ru-RU" sz="2000" dirty="0">
                <a:solidFill>
                  <a:schemeClr val="tx1"/>
                </a:solidFill>
              </a:rPr>
              <a:t>Качество</a:t>
            </a:r>
          </a:p>
          <a:p>
            <a:pPr marL="342900" indent="-342900" algn="just">
              <a:buAutoNum type="arabicPeriod"/>
            </a:pPr>
            <a:r>
              <a:rPr lang="ru-RU" sz="2000" dirty="0">
                <a:solidFill>
                  <a:schemeClr val="tx1"/>
                </a:solidFill>
              </a:rPr>
              <a:t>«</a:t>
            </a:r>
            <a:r>
              <a:rPr lang="ru-RU" sz="2000" dirty="0" err="1">
                <a:solidFill>
                  <a:schemeClr val="tx1"/>
                </a:solidFill>
              </a:rPr>
              <a:t>Кидалово</a:t>
            </a:r>
            <a:r>
              <a:rPr lang="ru-RU" sz="2000" dirty="0">
                <a:solidFill>
                  <a:schemeClr val="tx1"/>
                </a:solidFill>
              </a:rPr>
              <a:t>» на деньги</a:t>
            </a:r>
          </a:p>
          <a:p>
            <a:pPr marL="342900" indent="-342900" algn="just">
              <a:buAutoNum type="arabicPeriod"/>
            </a:pPr>
            <a:r>
              <a:rPr lang="ru-RU" sz="2000" dirty="0">
                <a:solidFill>
                  <a:schemeClr val="tx1"/>
                </a:solidFill>
              </a:rPr>
              <a:t>Полномочия представителей</a:t>
            </a:r>
          </a:p>
          <a:p>
            <a:pPr algn="just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356263-0C15-234D-A4EE-6CFE99C9A6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7395"/>
          <a:stretch/>
        </p:blipFill>
        <p:spPr>
          <a:xfrm>
            <a:off x="0" y="22586"/>
            <a:ext cx="1536854" cy="68128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552DC1-C64F-4444-87BD-121BCC7223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4719" b="50000"/>
          <a:stretch/>
        </p:blipFill>
        <p:spPr>
          <a:xfrm>
            <a:off x="11170353" y="124579"/>
            <a:ext cx="832401" cy="9110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688A58-83E8-1D49-A58A-DB80DF9D61DC}"/>
              </a:ext>
            </a:extLst>
          </p:cNvPr>
          <p:cNvSpPr txBox="1"/>
          <p:nvPr/>
        </p:nvSpPr>
        <p:spPr>
          <a:xfrm>
            <a:off x="1452286" y="3349389"/>
            <a:ext cx="9400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Как с этим бороться и не допускать?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0426E5C-0D5D-B842-8E7E-F59E70BF01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594" b="23478"/>
          <a:stretch/>
        </p:blipFill>
        <p:spPr>
          <a:xfrm>
            <a:off x="7700587" y="1461112"/>
            <a:ext cx="3839414" cy="17719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B28FF0-E7D2-CC4C-8174-D63B3B973503}"/>
              </a:ext>
            </a:extLst>
          </p:cNvPr>
          <p:cNvSpPr txBox="1"/>
          <p:nvPr/>
        </p:nvSpPr>
        <p:spPr>
          <a:xfrm>
            <a:off x="1494570" y="3927351"/>
            <a:ext cx="967578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err="1"/>
              <a:t>Пресекательные</a:t>
            </a:r>
            <a:r>
              <a:rPr lang="ru-RU" sz="2000" dirty="0"/>
              <a:t> сроки в каждом звене цепочки работы;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Детальные требования к качеству в отдельном приложении (лучше ссылка на свой внутренний норматив по качеству);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Новация любого долга в заём;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Детально прописываем критерии полномочий представителя (печать определенного образца, подпись, доверенность оригинал, действовал из обстановки и др.);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Применение процентов по ст. 317.1. ГК РФ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Обеспечение исполнения обязательств.</a:t>
            </a:r>
          </a:p>
        </p:txBody>
      </p:sp>
    </p:spTree>
    <p:extLst>
      <p:ext uri="{BB962C8B-B14F-4D97-AF65-F5344CB8AC3E}">
        <p14:creationId xmlns:p14="http://schemas.microsoft.com/office/powerpoint/2010/main" val="2483640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2705" y="76163"/>
            <a:ext cx="491067" cy="736600"/>
          </a:xfrm>
          <a:prstGeom prst="rect">
            <a:avLst/>
          </a:pr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srgbClr val="FFFFFF"/>
              </a:solidFill>
            </a:endParaRPr>
          </a:p>
        </p:txBody>
      </p:sp>
      <p:sp>
        <p:nvSpPr>
          <p:cNvPr id="2" name="Равнобедренный треугольник 1"/>
          <p:cNvSpPr/>
          <p:nvPr/>
        </p:nvSpPr>
        <p:spPr>
          <a:xfrm>
            <a:off x="2302935" y="2337493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7" name="Равнобедренный треугольник 16"/>
          <p:cNvSpPr/>
          <p:nvPr/>
        </p:nvSpPr>
        <p:spPr>
          <a:xfrm rot="5400000">
            <a:off x="6850880" y="5409172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9" name="Равнобедренный треугольник 18"/>
          <p:cNvSpPr/>
          <p:nvPr/>
        </p:nvSpPr>
        <p:spPr>
          <a:xfrm rot="16200000">
            <a:off x="3918723" y="2074179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6E544F4-C3B9-7245-B41B-4E44DB4306C2}"/>
              </a:ext>
            </a:extLst>
          </p:cNvPr>
          <p:cNvSpPr/>
          <p:nvPr/>
        </p:nvSpPr>
        <p:spPr>
          <a:xfrm>
            <a:off x="1437819" y="-18510"/>
            <a:ext cx="9316362" cy="12324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sz="2400" b="1" dirty="0">
                <a:solidFill>
                  <a:schemeClr val="tx1"/>
                </a:solidFill>
              </a:rPr>
              <a:t>Работа ваших менеджеров в рамках договора – это самое важное. 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356263-0C15-234D-A4EE-6CFE99C9A6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7395"/>
          <a:stretch/>
        </p:blipFill>
        <p:spPr>
          <a:xfrm>
            <a:off x="0" y="22586"/>
            <a:ext cx="1536854" cy="68128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552DC1-C64F-4444-87BD-121BCC7223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4719" b="50000"/>
          <a:stretch/>
        </p:blipFill>
        <p:spPr>
          <a:xfrm>
            <a:off x="11170353" y="124579"/>
            <a:ext cx="832401" cy="91103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B633724-82B5-8844-BDB1-7115FEA8F1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6824" y="4192055"/>
            <a:ext cx="3815930" cy="25439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C34772-5684-124A-94DF-B3BDD16F53AC}"/>
              </a:ext>
            </a:extLst>
          </p:cNvPr>
          <p:cNvSpPr txBox="1"/>
          <p:nvPr/>
        </p:nvSpPr>
        <p:spPr>
          <a:xfrm>
            <a:off x="1282535" y="1076705"/>
            <a:ext cx="1081842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Основные принципы: </a:t>
            </a:r>
          </a:p>
          <a:p>
            <a:r>
              <a:rPr lang="ru-RU" dirty="0"/>
              <a:t>- Регламент работы по каждой из групп договоров (поставка, аренда, услуги). </a:t>
            </a:r>
          </a:p>
          <a:p>
            <a:r>
              <a:rPr lang="ru-RU" dirty="0"/>
              <a:t>- Всегда стараемся работать максимально приближенно к условиям договора;</a:t>
            </a:r>
            <a:br>
              <a:rPr lang="ru-RU" dirty="0"/>
            </a:br>
            <a:r>
              <a:rPr lang="ru-RU" dirty="0"/>
              <a:t>- Добросовестность во всем, но без перегибов.</a:t>
            </a:r>
          </a:p>
          <a:p>
            <a:r>
              <a:rPr lang="ru-RU" dirty="0"/>
              <a:t>- Фиксируем на бумаге, в </a:t>
            </a:r>
            <a:r>
              <a:rPr lang="ru-RU" dirty="0" err="1"/>
              <a:t>электронке</a:t>
            </a:r>
            <a:r>
              <a:rPr lang="ru-RU" dirty="0"/>
              <a:t>, на аудио и видеозапись все важные юридические факты (чего нет на бумаге – нет и в юридической действительности). </a:t>
            </a:r>
          </a:p>
          <a:p>
            <a:r>
              <a:rPr lang="ru-RU" dirty="0"/>
              <a:t>- Любая рабочая переписка с контрагентом (тем более конфликтная) всегда по двум направлениям – </a:t>
            </a:r>
            <a:r>
              <a:rPr lang="ru-RU" dirty="0" err="1"/>
              <a:t>имейл</a:t>
            </a:r>
            <a:r>
              <a:rPr lang="ru-RU" dirty="0"/>
              <a:t> и бумага.</a:t>
            </a:r>
          </a:p>
          <a:p>
            <a:r>
              <a:rPr lang="ru-RU" dirty="0"/>
              <a:t>- Не боимся выходить на переговоры (часто они эффективнее любых других методов).</a:t>
            </a:r>
          </a:p>
          <a:p>
            <a:r>
              <a:rPr lang="ru-RU" dirty="0"/>
              <a:t>- Раз в месяц перепроверяем контрагента (потенциал банкротства), </a:t>
            </a:r>
          </a:p>
          <a:p>
            <a:r>
              <a:rPr lang="ru-RU" dirty="0"/>
              <a:t>- Сами не забываем про сроки (сдачи работы, платежа, передачи товара, контроль пролонгации договора, заключение </a:t>
            </a:r>
            <a:r>
              <a:rPr lang="ru-RU" dirty="0" err="1"/>
              <a:t>допников</a:t>
            </a:r>
            <a:r>
              <a:rPr lang="ru-RU" dirty="0"/>
              <a:t> и др.), </a:t>
            </a:r>
          </a:p>
          <a:p>
            <a:r>
              <a:rPr lang="ru-RU" dirty="0"/>
              <a:t>- Быстро исправляем ошибки: каждый день просрочки = неустойка. </a:t>
            </a:r>
          </a:p>
        </p:txBody>
      </p:sp>
    </p:spTree>
    <p:extLst>
      <p:ext uri="{BB962C8B-B14F-4D97-AF65-F5344CB8AC3E}">
        <p14:creationId xmlns:p14="http://schemas.microsoft.com/office/powerpoint/2010/main" val="1847578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2705" y="76163"/>
            <a:ext cx="491067" cy="736600"/>
          </a:xfrm>
          <a:prstGeom prst="rect">
            <a:avLst/>
          </a:pr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srgbClr val="FFFFFF"/>
              </a:solidFill>
            </a:endParaRPr>
          </a:p>
        </p:txBody>
      </p:sp>
      <p:sp>
        <p:nvSpPr>
          <p:cNvPr id="2" name="Равнобедренный треугольник 1"/>
          <p:cNvSpPr/>
          <p:nvPr/>
        </p:nvSpPr>
        <p:spPr>
          <a:xfrm>
            <a:off x="1437819" y="2149434"/>
            <a:ext cx="9732534" cy="2517569"/>
          </a:xfrm>
          <a:prstGeom prst="triangle">
            <a:avLst>
              <a:gd name="adj" fmla="val 49756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7" name="Равнобедренный треугольник 16"/>
          <p:cNvSpPr/>
          <p:nvPr/>
        </p:nvSpPr>
        <p:spPr>
          <a:xfrm rot="5400000">
            <a:off x="6850880" y="5409172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9" name="Равнобедренный треугольник 18"/>
          <p:cNvSpPr/>
          <p:nvPr/>
        </p:nvSpPr>
        <p:spPr>
          <a:xfrm rot="16200000">
            <a:off x="3918723" y="2074179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6E544F4-C3B9-7245-B41B-4E44DB4306C2}"/>
              </a:ext>
            </a:extLst>
          </p:cNvPr>
          <p:cNvSpPr/>
          <p:nvPr/>
        </p:nvSpPr>
        <p:spPr>
          <a:xfrm>
            <a:off x="1437819" y="-18510"/>
            <a:ext cx="9316362" cy="12324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sz="2400" b="1" dirty="0">
                <a:solidFill>
                  <a:schemeClr val="tx1"/>
                </a:solidFill>
              </a:rPr>
              <a:t>Основные особенности договоров для рынка </a:t>
            </a:r>
            <a:r>
              <a:rPr lang="en-US" sz="2400" b="1" dirty="0" err="1">
                <a:solidFill>
                  <a:schemeClr val="tx1"/>
                </a:solidFill>
              </a:rPr>
              <a:t>HoReCa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356263-0C15-234D-A4EE-6CFE99C9A6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7395"/>
          <a:stretch/>
        </p:blipFill>
        <p:spPr>
          <a:xfrm>
            <a:off x="0" y="22586"/>
            <a:ext cx="1536854" cy="68128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552DC1-C64F-4444-87BD-121BCC7223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4719" b="50000"/>
          <a:stretch/>
        </p:blipFill>
        <p:spPr>
          <a:xfrm>
            <a:off x="11170353" y="124579"/>
            <a:ext cx="832401" cy="911030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64C5EB6E-AD14-6F4F-93A1-35E809204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40079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5" name="Рисунок 11">
            <a:extLst>
              <a:ext uri="{FF2B5EF4-FFF2-40B4-BE49-F238E27FC236}">
                <a16:creationId xmlns:a16="http://schemas.microsoft.com/office/drawing/2014/main" id="{428370CF-8DA8-F846-9D54-D6B46B87D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007922"/>
            <a:ext cx="59309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26940E5-6590-3340-A1B7-627D3FD54CCC}"/>
              </a:ext>
            </a:extLst>
          </p:cNvPr>
          <p:cNvSpPr txBox="1"/>
          <p:nvPr/>
        </p:nvSpPr>
        <p:spPr>
          <a:xfrm>
            <a:off x="1761338" y="1608531"/>
            <a:ext cx="9316362" cy="2355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6097B0-E3AF-C74C-98D3-D247542691BF}"/>
              </a:ext>
            </a:extLst>
          </p:cNvPr>
          <p:cNvSpPr txBox="1"/>
          <p:nvPr/>
        </p:nvSpPr>
        <p:spPr>
          <a:xfrm>
            <a:off x="1608938" y="1456131"/>
            <a:ext cx="9316362" cy="2355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CBEB71-04ED-D847-996A-FD09C183C7EF}"/>
              </a:ext>
            </a:extLst>
          </p:cNvPr>
          <p:cNvSpPr txBox="1"/>
          <p:nvPr/>
        </p:nvSpPr>
        <p:spPr>
          <a:xfrm>
            <a:off x="1536854" y="1604529"/>
            <a:ext cx="9540846" cy="2359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12C6DD04-025F-1843-B984-22F51956A1FA}"/>
              </a:ext>
            </a:extLst>
          </p:cNvPr>
          <p:cNvSpPr/>
          <p:nvPr/>
        </p:nvSpPr>
        <p:spPr>
          <a:xfrm>
            <a:off x="1608938" y="1754869"/>
            <a:ext cx="2155540" cy="205710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Поставка</a:t>
            </a: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C638F20B-66B3-6E4D-825F-0B408EDCBAD8}"/>
              </a:ext>
            </a:extLst>
          </p:cNvPr>
          <p:cNvSpPr/>
          <p:nvPr/>
        </p:nvSpPr>
        <p:spPr>
          <a:xfrm>
            <a:off x="5229507" y="1752839"/>
            <a:ext cx="2155540" cy="2057109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Аренда</a:t>
            </a: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B088FEB8-1046-C246-93AC-DB6FFFC2B067}"/>
              </a:ext>
            </a:extLst>
          </p:cNvPr>
          <p:cNvSpPr/>
          <p:nvPr/>
        </p:nvSpPr>
        <p:spPr>
          <a:xfrm>
            <a:off x="8922160" y="1754169"/>
            <a:ext cx="2155540" cy="2057109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Услуги</a:t>
            </a:r>
          </a:p>
        </p:txBody>
      </p:sp>
    </p:spTree>
    <p:extLst>
      <p:ext uri="{BB962C8B-B14F-4D97-AF65-F5344CB8AC3E}">
        <p14:creationId xmlns:p14="http://schemas.microsoft.com/office/powerpoint/2010/main" val="24942748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458</Words>
  <Application>Microsoft Macintosh PowerPoint</Application>
  <PresentationFormat>Широкоэкранный</PresentationFormat>
  <Paragraphs>60</Paragraphs>
  <Slides>11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Anna Berestovaia</dc:creator>
  <cp:lastModifiedBy>Роман Захаров</cp:lastModifiedBy>
  <cp:revision>52</cp:revision>
  <dcterms:created xsi:type="dcterms:W3CDTF">2019-11-19T11:28:39Z</dcterms:created>
  <dcterms:modified xsi:type="dcterms:W3CDTF">2020-03-13T19:15:51Z</dcterms:modified>
</cp:coreProperties>
</file>